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61" r:id="rId4"/>
    <p:sldId id="258" r:id="rId5"/>
    <p:sldId id="406" r:id="rId6"/>
    <p:sldId id="383" r:id="rId7"/>
    <p:sldId id="407" r:id="rId8"/>
    <p:sldId id="385" r:id="rId9"/>
    <p:sldId id="259" r:id="rId10"/>
    <p:sldId id="344" r:id="rId11"/>
    <p:sldId id="262" r:id="rId12"/>
    <p:sldId id="345" r:id="rId13"/>
    <p:sldId id="346" r:id="rId14"/>
    <p:sldId id="441" r:id="rId15"/>
    <p:sldId id="263" r:id="rId16"/>
    <p:sldId id="264" r:id="rId17"/>
    <p:sldId id="336" r:id="rId18"/>
    <p:sldId id="266" r:id="rId19"/>
    <p:sldId id="366" r:id="rId20"/>
    <p:sldId id="347" r:id="rId21"/>
    <p:sldId id="387" r:id="rId22"/>
    <p:sldId id="357" r:id="rId23"/>
    <p:sldId id="349" r:id="rId24"/>
    <p:sldId id="355" r:id="rId25"/>
    <p:sldId id="350" r:id="rId26"/>
    <p:sldId id="352" r:id="rId27"/>
    <p:sldId id="444" r:id="rId28"/>
    <p:sldId id="445" r:id="rId29"/>
    <p:sldId id="446" r:id="rId30"/>
    <p:sldId id="412" r:id="rId31"/>
    <p:sldId id="358" r:id="rId32"/>
    <p:sldId id="348" r:id="rId33"/>
    <p:sldId id="410" r:id="rId34"/>
    <p:sldId id="408" r:id="rId35"/>
    <p:sldId id="409" r:id="rId36"/>
    <p:sldId id="411" r:id="rId37"/>
    <p:sldId id="438" r:id="rId38"/>
    <p:sldId id="351" r:id="rId39"/>
    <p:sldId id="413" r:id="rId40"/>
    <p:sldId id="354" r:id="rId41"/>
    <p:sldId id="414" r:id="rId42"/>
    <p:sldId id="416" r:id="rId43"/>
    <p:sldId id="417" r:id="rId44"/>
    <p:sldId id="418" r:id="rId45"/>
    <p:sldId id="439" r:id="rId46"/>
    <p:sldId id="419" r:id="rId47"/>
    <p:sldId id="420" r:id="rId48"/>
    <p:sldId id="421" r:id="rId49"/>
    <p:sldId id="422" r:id="rId50"/>
    <p:sldId id="363" r:id="rId51"/>
    <p:sldId id="364" r:id="rId52"/>
    <p:sldId id="423" r:id="rId53"/>
    <p:sldId id="267" r:id="rId54"/>
    <p:sldId id="448" r:id="rId55"/>
    <p:sldId id="449" r:id="rId56"/>
    <p:sldId id="368" r:id="rId57"/>
    <p:sldId id="450" r:id="rId58"/>
    <p:sldId id="424" r:id="rId59"/>
    <p:sldId id="455" r:id="rId60"/>
    <p:sldId id="456" r:id="rId61"/>
    <p:sldId id="369" r:id="rId62"/>
    <p:sldId id="370" r:id="rId63"/>
    <p:sldId id="381" r:id="rId64"/>
    <p:sldId id="270" r:id="rId65"/>
    <p:sldId id="388" r:id="rId66"/>
    <p:sldId id="389" r:id="rId67"/>
    <p:sldId id="390" r:id="rId68"/>
    <p:sldId id="457" r:id="rId69"/>
    <p:sldId id="391" r:id="rId70"/>
    <p:sldId id="392" r:id="rId71"/>
    <p:sldId id="427" r:id="rId72"/>
    <p:sldId id="393" r:id="rId73"/>
    <p:sldId id="395" r:id="rId74"/>
    <p:sldId id="428" r:id="rId75"/>
    <p:sldId id="396" r:id="rId76"/>
    <p:sldId id="451" r:id="rId77"/>
    <p:sldId id="398" r:id="rId78"/>
    <p:sldId id="399" r:id="rId79"/>
    <p:sldId id="400" r:id="rId80"/>
    <p:sldId id="429" r:id="rId81"/>
    <p:sldId id="401" r:id="rId82"/>
    <p:sldId id="432" r:id="rId83"/>
    <p:sldId id="442" r:id="rId84"/>
    <p:sldId id="430" r:id="rId85"/>
    <p:sldId id="402" r:id="rId86"/>
    <p:sldId id="443" r:id="rId87"/>
    <p:sldId id="403" r:id="rId88"/>
    <p:sldId id="452" r:id="rId89"/>
    <p:sldId id="453" r:id="rId90"/>
    <p:sldId id="454" r:id="rId91"/>
    <p:sldId id="404" r:id="rId92"/>
    <p:sldId id="405" r:id="rId93"/>
    <p:sldId id="434" r:id="rId94"/>
    <p:sldId id="447" r:id="rId95"/>
    <p:sldId id="437" r:id="rId96"/>
    <p:sldId id="440" r:id="rId9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p15:clr>
            <a:srgbClr val="A4A3A4"/>
          </p15:clr>
        </p15:guide>
        <p15:guide id="3"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418"/>
    <a:srgbClr val="EAE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5" autoAdjust="0"/>
    <p:restoredTop sz="62716" autoAdjust="0"/>
  </p:normalViewPr>
  <p:slideViewPr>
    <p:cSldViewPr>
      <p:cViewPr>
        <p:scale>
          <a:sx n="125" d="100"/>
          <a:sy n="125" d="100"/>
        </p:scale>
        <p:origin x="552" y="90"/>
      </p:cViewPr>
      <p:guideLst>
        <p:guide pos="2880"/>
        <p:guide orient="horz" pos="2160"/>
      </p:guideLst>
    </p:cSldViewPr>
  </p:slideViewPr>
  <p:outlineViewPr>
    <p:cViewPr>
      <p:scale>
        <a:sx n="33" d="100"/>
        <a:sy n="33" d="100"/>
      </p:scale>
      <p:origin x="0" y="19404"/>
    </p:cViewPr>
  </p:outlineViewPr>
  <p:notesTextViewPr>
    <p:cViewPr>
      <p:scale>
        <a:sx n="100" d="100"/>
        <a:sy n="100" d="100"/>
      </p:scale>
      <p:origin x="0" y="0"/>
    </p:cViewPr>
  </p:notesTextViewPr>
  <p:notesViewPr>
    <p:cSldViewPr>
      <p:cViewPr varScale="1">
        <p:scale>
          <a:sx n="85" d="100"/>
          <a:sy n="85" d="100"/>
        </p:scale>
        <p:origin x="-31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96A7F1-2FCF-433D-ADCA-41AF1DD12B42}" type="datetimeFigureOut">
              <a:rPr lang="es-ES" smtClean="0"/>
              <a:pPr/>
              <a:t>09/03/2015</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D98C47-6F66-47DB-91F1-EC9A1D6B13FD}" type="slidenum">
              <a:rPr lang="es-ES" smtClean="0"/>
              <a:pPr/>
              <a:t>‹#›</a:t>
            </a:fld>
            <a:endParaRPr lang="es-ES"/>
          </a:p>
        </p:txBody>
      </p:sp>
    </p:spTree>
    <p:extLst>
      <p:ext uri="{BB962C8B-B14F-4D97-AF65-F5344CB8AC3E}">
        <p14:creationId xmlns:p14="http://schemas.microsoft.com/office/powerpoint/2010/main" val="2762798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smtClean="0">
                <a:solidFill>
                  <a:schemeClr val="tx1"/>
                </a:solidFill>
                <a:effectLst/>
                <a:latin typeface="+mn-lt"/>
                <a:ea typeface="+mn-ea"/>
                <a:cs typeface="+mn-cs"/>
              </a:rPr>
              <a:t>Muchas gracias,</a:t>
            </a:r>
          </a:p>
          <a:p>
            <a:r>
              <a:rPr lang="es-ES" b="0" i="0" dirty="0" smtClean="0"/>
              <a:t/>
            </a:r>
            <a:br>
              <a:rPr lang="es-ES" b="0" i="0" dirty="0" smtClean="0"/>
            </a:br>
            <a:r>
              <a:rPr lang="es-ES" sz="1200" b="0" i="0" kern="1200" dirty="0" smtClean="0">
                <a:solidFill>
                  <a:schemeClr val="tx1"/>
                </a:solidFill>
                <a:effectLst/>
                <a:latin typeface="+mn-lt"/>
                <a:ea typeface="+mn-ea"/>
                <a:cs typeface="+mn-cs"/>
              </a:rPr>
              <a:t>Señor presidente, señores miembros del tribunal. Señoras y Señores. Buenos días. </a:t>
            </a:r>
          </a:p>
          <a:p>
            <a:endParaRPr lang="es-ES" sz="1200" b="0" i="0" kern="1200" dirty="0" smtClean="0">
              <a:solidFill>
                <a:schemeClr val="tx1"/>
              </a:solidFill>
              <a:effectLst/>
              <a:latin typeface="+mn-lt"/>
              <a:ea typeface="+mn-ea"/>
              <a:cs typeface="+mn-cs"/>
            </a:endParaRPr>
          </a:p>
          <a:p>
            <a:r>
              <a:rPr lang="es-ES" sz="1200" b="0" i="0" kern="1200" dirty="0" smtClean="0">
                <a:solidFill>
                  <a:schemeClr val="tx1"/>
                </a:solidFill>
                <a:effectLst/>
                <a:latin typeface="+mn-lt"/>
                <a:ea typeface="+mn-ea"/>
                <a:cs typeface="+mn-cs"/>
              </a:rPr>
              <a:t>A continuación voy a dar paso a la exposición y defensa de mi tesis doctoral, titulada “</a:t>
            </a:r>
            <a:r>
              <a:rPr lang="es-ES" b="0" i="1" dirty="0" err="1" smtClean="0">
                <a:solidFill>
                  <a:schemeClr val="tx1">
                    <a:lumMod val="75000"/>
                    <a:lumOff val="25000"/>
                  </a:schemeClr>
                </a:solidFill>
              </a:rPr>
              <a:t>Dynamic</a:t>
            </a:r>
            <a:r>
              <a:rPr lang="es-ES" b="0" i="1" dirty="0" smtClean="0">
                <a:solidFill>
                  <a:schemeClr val="tx1">
                    <a:lumMod val="75000"/>
                    <a:lumOff val="25000"/>
                  </a:schemeClr>
                </a:solidFill>
              </a:rPr>
              <a:t> </a:t>
            </a:r>
            <a:r>
              <a:rPr lang="es-ES" b="0" i="1" dirty="0" err="1" smtClean="0">
                <a:solidFill>
                  <a:schemeClr val="tx1">
                    <a:lumMod val="75000"/>
                    <a:lumOff val="25000"/>
                  </a:schemeClr>
                </a:solidFill>
              </a:rPr>
              <a:t>User</a:t>
            </a:r>
            <a:r>
              <a:rPr lang="es-ES" b="0" i="1" dirty="0" smtClean="0">
                <a:solidFill>
                  <a:schemeClr val="tx1">
                    <a:lumMod val="75000"/>
                    <a:lumOff val="25000"/>
                  </a:schemeClr>
                </a:solidFill>
              </a:rPr>
              <a:t> Interface </a:t>
            </a:r>
            <a:r>
              <a:rPr lang="es-ES" b="0" i="1" dirty="0" err="1" smtClean="0">
                <a:solidFill>
                  <a:schemeClr val="tx1">
                    <a:lumMod val="75000"/>
                    <a:lumOff val="25000"/>
                  </a:schemeClr>
                </a:solidFill>
              </a:rPr>
              <a:t>Adaptation</a:t>
            </a:r>
            <a:r>
              <a:rPr lang="es-ES" b="0" i="1" dirty="0" smtClean="0">
                <a:solidFill>
                  <a:schemeClr val="tx1">
                    <a:lumMod val="75000"/>
                    <a:lumOff val="25000"/>
                  </a:schemeClr>
                </a:solidFill>
              </a:rPr>
              <a:t> </a:t>
            </a:r>
            <a:r>
              <a:rPr lang="es-ES" b="0" i="1" dirty="0" err="1" smtClean="0">
                <a:solidFill>
                  <a:schemeClr val="tx1">
                    <a:lumMod val="75000"/>
                    <a:lumOff val="25000"/>
                  </a:schemeClr>
                </a:solidFill>
              </a:rPr>
              <a:t>Engine</a:t>
            </a:r>
            <a:r>
              <a:rPr lang="es-ES" b="0" i="1" dirty="0" smtClean="0">
                <a:solidFill>
                  <a:schemeClr val="tx1">
                    <a:lumMod val="75000"/>
                    <a:lumOff val="25000"/>
                  </a:schemeClr>
                </a:solidFill>
              </a:rPr>
              <a:t> </a:t>
            </a:r>
            <a:r>
              <a:rPr lang="es-ES" b="0" i="1" dirty="0" err="1" smtClean="0">
                <a:solidFill>
                  <a:schemeClr val="tx1">
                    <a:lumMod val="75000"/>
                    <a:lumOff val="25000"/>
                  </a:schemeClr>
                </a:solidFill>
              </a:rPr>
              <a:t>Through</a:t>
            </a:r>
            <a:r>
              <a:rPr lang="es-ES" b="0" i="1" dirty="0" smtClean="0">
                <a:solidFill>
                  <a:schemeClr val="tx1">
                    <a:lumMod val="75000"/>
                    <a:lumOff val="25000"/>
                  </a:schemeClr>
                </a:solidFill>
              </a:rPr>
              <a:t> </a:t>
            </a:r>
            <a:r>
              <a:rPr lang="es-ES" b="0" i="1" dirty="0" err="1" smtClean="0">
                <a:solidFill>
                  <a:schemeClr val="tx1">
                    <a:lumMod val="75000"/>
                    <a:lumOff val="25000"/>
                  </a:schemeClr>
                </a:solidFill>
              </a:rPr>
              <a:t>Semantic</a:t>
            </a:r>
            <a:r>
              <a:rPr lang="es-ES" b="0" i="1" dirty="0" smtClean="0">
                <a:solidFill>
                  <a:schemeClr val="tx1">
                    <a:lumMod val="75000"/>
                    <a:lumOff val="25000"/>
                  </a:schemeClr>
                </a:solidFill>
              </a:rPr>
              <a:t> </a:t>
            </a:r>
            <a:r>
              <a:rPr lang="es-ES" b="0" i="1" dirty="0" err="1" smtClean="0">
                <a:solidFill>
                  <a:schemeClr val="tx1">
                    <a:lumMod val="75000"/>
                    <a:lumOff val="25000"/>
                  </a:schemeClr>
                </a:solidFill>
              </a:rPr>
              <a:t>Modelling</a:t>
            </a:r>
            <a:r>
              <a:rPr lang="es-ES" b="0" i="1" dirty="0" smtClean="0">
                <a:solidFill>
                  <a:schemeClr val="tx1">
                    <a:lumMod val="75000"/>
                    <a:lumOff val="25000"/>
                  </a:schemeClr>
                </a:solidFill>
              </a:rPr>
              <a:t> and </a:t>
            </a:r>
            <a:r>
              <a:rPr lang="es-ES" b="0" i="1" dirty="0" err="1" smtClean="0">
                <a:solidFill>
                  <a:schemeClr val="tx1">
                    <a:lumMod val="75000"/>
                    <a:lumOff val="25000"/>
                  </a:schemeClr>
                </a:solidFill>
              </a:rPr>
              <a:t>Reasoning</a:t>
            </a:r>
            <a:r>
              <a:rPr lang="es-ES" b="0" i="1" dirty="0" smtClean="0">
                <a:solidFill>
                  <a:schemeClr val="tx1">
                    <a:lumMod val="75000"/>
                    <a:lumOff val="25000"/>
                  </a:schemeClr>
                </a:solidFill>
              </a:rPr>
              <a:t> in Mobile </a:t>
            </a:r>
            <a:r>
              <a:rPr lang="es-ES" b="0" i="1" dirty="0" err="1" smtClean="0">
                <a:solidFill>
                  <a:schemeClr val="tx1">
                    <a:lumMod val="75000"/>
                    <a:lumOff val="25000"/>
                  </a:schemeClr>
                </a:solidFill>
              </a:rPr>
              <a:t>Devices</a:t>
            </a:r>
            <a:r>
              <a:rPr lang="es-ES" b="0" i="0" dirty="0" smtClean="0">
                <a:solidFill>
                  <a:schemeClr val="tx1">
                    <a:lumMod val="75000"/>
                    <a:lumOff val="25000"/>
                  </a:schemeClr>
                </a:solidFill>
              </a:rPr>
              <a:t>”</a:t>
            </a:r>
            <a:endParaRPr lang="es-ES" b="0" i="0"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a:t>
            </a:fld>
            <a:endParaRPr lang="es-ES"/>
          </a:p>
        </p:txBody>
      </p:sp>
    </p:spTree>
    <p:extLst>
      <p:ext uri="{BB962C8B-B14F-4D97-AF65-F5344CB8AC3E}">
        <p14:creationId xmlns:p14="http://schemas.microsoft.com/office/powerpoint/2010/main" val="294384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dirty="0" smtClean="0"/>
              <a:t>Tras lo estudiado en el proceso de análisis de</a:t>
            </a:r>
            <a:r>
              <a:rPr lang="es-ES" baseline="0" dirty="0" smtClean="0"/>
              <a:t> estado del arte, se han definido las siguientes entidades como principales participantes en un dominio de Adaptación de Interfaces de Usuario:</a:t>
            </a:r>
          </a:p>
          <a:p>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(clic)</a:t>
            </a:r>
            <a:endParaRPr lang="es-ES" baseline="0" dirty="0" smtClean="0"/>
          </a:p>
          <a:p>
            <a:pPr marL="171450" indent="-171450">
              <a:buFontTx/>
              <a:buChar char="-"/>
            </a:pPr>
            <a:r>
              <a:rPr lang="es-ES" baseline="0" dirty="0" smtClean="0"/>
              <a:t>La primera de ellas, el USUARIO.  </a:t>
            </a:r>
          </a:p>
          <a:p>
            <a:pPr marL="171450" indent="-171450">
              <a:buFontTx/>
              <a:buChar char="-"/>
            </a:pPr>
            <a:r>
              <a:rPr lang="es-ES" baseline="0" dirty="0" smtClean="0"/>
              <a:t>Las capacidades o discapacidades del usuario son determinantes en cualquier proceso de interacción, ya que delimitan en gran medida la capacidad de comunicación propuesta por la aplicación correspondiente.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(clic)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0" baseline="0" dirty="0" smtClean="0"/>
              <a:t>La segunda entidad que destacamos en este caso, es el CONTEXTO.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0" baseline="0" dirty="0" smtClean="0"/>
              <a:t>El contexto está formado por el conjunto de características del entorno que rodean al usuario, pudiendo ser físicas (como la temperatura), lógicas, conceptuales, etc. </a:t>
            </a:r>
            <a:endParaRPr lang="es-ES" b="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0" baseline="0" dirty="0" smtClean="0"/>
              <a:t>Además, en esta tesis se destaca la </a:t>
            </a:r>
            <a:r>
              <a:rPr lang="es-ES" b="0" baseline="0" dirty="0" smtClean="0"/>
              <a:t>capacidad de ciertos parámetros contextuales de restringir o limitar ciertas capacidades del usuario.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(clic)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0" baseline="0" dirty="0" smtClean="0"/>
              <a:t>Por último, el </a:t>
            </a:r>
            <a:r>
              <a:rPr lang="es-ES" b="0" baseline="0" dirty="0" smtClean="0"/>
              <a:t>DISPOSITIVO, cuyas características incidirán </a:t>
            </a:r>
            <a:r>
              <a:rPr lang="es-ES" b="0" baseline="0" dirty="0" smtClean="0"/>
              <a:t>directamente en el resultado de la adaptación a realizar.</a:t>
            </a:r>
          </a:p>
          <a:p>
            <a:pPr marL="171450" indent="-171450">
              <a:buFontTx/>
              <a:buChar char="-"/>
            </a:pP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10</a:t>
            </a:fld>
            <a:endParaRPr lang="es-ES"/>
          </a:p>
        </p:txBody>
      </p:sp>
    </p:spTree>
    <p:extLst>
      <p:ext uri="{BB962C8B-B14F-4D97-AF65-F5344CB8AC3E}">
        <p14:creationId xmlns:p14="http://schemas.microsoft.com/office/powerpoint/2010/main" val="10225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Por tanto, en</a:t>
            </a:r>
            <a:r>
              <a:rPr lang="es-ES_tradnl" sz="1200" kern="1200" baseline="0" dirty="0" smtClean="0">
                <a:solidFill>
                  <a:schemeClr val="tx1"/>
                </a:solidFill>
                <a:latin typeface="+mn-lt"/>
                <a:ea typeface="+mn-ea"/>
                <a:cs typeface="+mn-cs"/>
              </a:rPr>
              <a:t> el contexto planteado, </a:t>
            </a:r>
            <a:r>
              <a:rPr lang="es-ES_tradnl" sz="1200" kern="1200" dirty="0" smtClean="0">
                <a:solidFill>
                  <a:schemeClr val="tx1"/>
                </a:solidFill>
                <a:latin typeface="+mn-lt"/>
                <a:ea typeface="+mn-ea"/>
                <a:cs typeface="+mn-cs"/>
              </a:rPr>
              <a:t>para proporcionar las funcionalidades propias de una interfaz de usuario</a:t>
            </a:r>
            <a:r>
              <a:rPr lang="es-ES_tradnl" sz="1200" kern="1200" baseline="0" dirty="0" smtClean="0">
                <a:solidFill>
                  <a:schemeClr val="tx1"/>
                </a:solidFill>
                <a:latin typeface="+mn-lt"/>
                <a:ea typeface="+mn-ea"/>
                <a:cs typeface="+mn-cs"/>
              </a:rPr>
              <a:t> adaptativa, </a:t>
            </a:r>
            <a:r>
              <a:rPr lang="es-ES_tradnl" sz="1200" kern="1200" dirty="0" smtClean="0">
                <a:solidFill>
                  <a:schemeClr val="tx1"/>
                </a:solidFill>
                <a:latin typeface="+mn-lt"/>
                <a:ea typeface="+mn-ea"/>
                <a:cs typeface="+mn-cs"/>
              </a:rPr>
              <a:t>debemos hacer frente a una serie de problemas.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El primero</a:t>
            </a:r>
            <a:r>
              <a:rPr lang="es-ES_tradnl" sz="1200" kern="1200" baseline="0" dirty="0" smtClean="0">
                <a:solidFill>
                  <a:schemeClr val="tx1"/>
                </a:solidFill>
                <a:latin typeface="+mn-lt"/>
                <a:ea typeface="+mn-ea"/>
                <a:cs typeface="+mn-cs"/>
              </a:rPr>
              <a:t> de estos problemas se puede dividir en dos casos: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_tradnl" sz="1200" kern="1200" baseline="0" dirty="0" smtClean="0">
                <a:solidFill>
                  <a:schemeClr val="tx1"/>
                </a:solidFill>
                <a:latin typeface="+mn-lt"/>
                <a:ea typeface="+mn-ea"/>
                <a:cs typeface="+mn-cs"/>
              </a:rPr>
              <a:t>Por un lado, el balanceo entre realidad y practicidad a la hora de enfrentar el modelado del dominio.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_tradnl" sz="1200" kern="1200" dirty="0" smtClean="0">
                <a:solidFill>
                  <a:schemeClr val="tx1"/>
                </a:solidFill>
                <a:latin typeface="+mn-lt"/>
                <a:ea typeface="+mn-ea"/>
                <a:cs typeface="+mn-cs"/>
              </a:rPr>
              <a:t>Y por otro lado, las discapacidades contextuales o temporales identificadas.</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11</a:t>
            </a:fld>
            <a:endParaRPr lang="es-ES"/>
          </a:p>
        </p:txBody>
      </p:sp>
    </p:spTree>
    <p:extLst>
      <p:ext uri="{BB962C8B-B14F-4D97-AF65-F5344CB8AC3E}">
        <p14:creationId xmlns:p14="http://schemas.microsoft.com/office/powerpoint/2010/main" val="3366127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En los entornos reales, las capacidades</a:t>
            </a:r>
            <a:r>
              <a:rPr lang="es-ES_tradnl" sz="1200" kern="1200" baseline="0" dirty="0" smtClean="0">
                <a:solidFill>
                  <a:schemeClr val="tx1"/>
                </a:solidFill>
                <a:latin typeface="+mn-lt"/>
                <a:ea typeface="+mn-ea"/>
                <a:cs typeface="+mn-cs"/>
              </a:rPr>
              <a:t> del usuario</a:t>
            </a:r>
            <a:r>
              <a:rPr lang="es-ES_tradnl" sz="1200" kern="1200" dirty="0" smtClean="0">
                <a:solidFill>
                  <a:schemeClr val="tx1"/>
                </a:solidFill>
                <a:latin typeface="+mn-lt"/>
                <a:ea typeface="+mn-ea"/>
                <a:cs typeface="+mn-cs"/>
              </a:rPr>
              <a:t> no siempre entran en categorías claramente delimitadas, y muchas veces la información no es completamente fiable.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latin typeface="+mn-lt"/>
                <a:ea typeface="+mn-ea"/>
                <a:cs typeface="+mn-cs"/>
              </a:rPr>
              <a:t>Además,</a:t>
            </a:r>
            <a:r>
              <a:rPr lang="es-ES_tradnl" sz="1200" kern="1200" baseline="0" dirty="0" smtClean="0">
                <a:solidFill>
                  <a:schemeClr val="tx1"/>
                </a:solidFill>
                <a:latin typeface="+mn-lt"/>
                <a:ea typeface="+mn-ea"/>
                <a:cs typeface="+mn-cs"/>
              </a:rPr>
              <a:t> conocer explícitamente las capacidades del usuario, puede no ser suficiente para asociar adaptaciones que mejoren la interacción con la interfaz de usuario presentada.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baseline="0" dirty="0" smtClean="0">
                <a:solidFill>
                  <a:schemeClr val="tx1"/>
                </a:solidFill>
                <a:latin typeface="+mn-lt"/>
                <a:ea typeface="+mn-ea"/>
                <a:cs typeface="+mn-cs"/>
              </a:rPr>
              <a:t>Por ejemplo, conocer que el usuario tiene 10 dioptrías en el ojo derecho, o que el porcentaje de pérdida de audición del oído izquierdo es del 30%, no nos asegura que aumentando el tamaño de los elementos en pantalla o aumentando el volumen del audio en grados determinados, el usuario esté satisfecho con el resultado de la interacción.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baseline="0" dirty="0" smtClean="0">
                <a:solidFill>
                  <a:schemeClr val="tx1"/>
                </a:solidFill>
                <a:latin typeface="+mn-lt"/>
                <a:ea typeface="+mn-ea"/>
                <a:cs typeface="+mn-cs"/>
              </a:rPr>
              <a:t>Todos estos valores no pueden ser estimados sin apoyo médico. Por tanto, la REALIDAD, en este dominio, no es PRÁCTICA en sí, y contemplarla de manera explícita dificulta el planteamiento del problema.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12</a:t>
            </a:fld>
            <a:endParaRPr lang="es-ES"/>
          </a:p>
        </p:txBody>
      </p:sp>
    </p:spTree>
    <p:extLst>
      <p:ext uri="{BB962C8B-B14F-4D97-AF65-F5344CB8AC3E}">
        <p14:creationId xmlns:p14="http://schemas.microsoft.com/office/powerpoint/2010/main" val="2044061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Para explicar las discapacidades contextuales, segunda parte del</a:t>
            </a:r>
            <a:r>
              <a:rPr lang="es-ES" sz="1200" kern="1200" baseline="0" dirty="0" smtClean="0">
                <a:solidFill>
                  <a:schemeClr val="tx1"/>
                </a:solidFill>
                <a:latin typeface="+mn-lt"/>
                <a:ea typeface="+mn-ea"/>
                <a:cs typeface="+mn-cs"/>
              </a:rPr>
              <a:t> primer problema, pongamos unos ejemplos sencillos.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En</a:t>
            </a:r>
            <a:r>
              <a:rPr lang="es-ES" baseline="0" dirty="0" smtClean="0"/>
              <a:t> la imagen de la izquierda podemos observar una calle muy transitada.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dirty="0" smtClean="0"/>
              <a:t>(clic)</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Resulta claro que cualquier usuario que reciba una llamada en este contexto tendrá dificultades para llevar a cabo la tarea.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dirty="0" smtClean="0"/>
              <a:t>(clic)</a:t>
            </a:r>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Sin embargo,</a:t>
            </a:r>
            <a:r>
              <a:rPr lang="es-ES" baseline="0" dirty="0" smtClean="0"/>
              <a:t> hay casos menos extremos, pero igualmente incómodos o molestos. Las siguientes imágenes muestran sendos reflejos, artificial el primero (a la izquierda), y natural el segundo (a la derecha), producidos por la luz.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Estos dos casos son ejemplos de problemas de interacción cotidianos que cualquier usuario de un </a:t>
            </a:r>
            <a:r>
              <a:rPr lang="es-ES" baseline="0" dirty="0" err="1" smtClean="0"/>
              <a:t>smartphone</a:t>
            </a:r>
            <a:r>
              <a:rPr lang="es-ES" baseline="0" dirty="0" smtClean="0"/>
              <a:t> o </a:t>
            </a:r>
            <a:r>
              <a:rPr lang="es-ES" baseline="0" dirty="0" err="1" smtClean="0"/>
              <a:t>tablet</a:t>
            </a:r>
            <a:r>
              <a:rPr lang="es-ES" baseline="0" dirty="0" smtClean="0"/>
              <a:t> sufren en el día a día. </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Aunque estos dispositivos suelen ofrecer algunas herramientas de adaptación, como brillo automático, solo arañan la superficie en cuanto a accesibilidad se refiere.</a:t>
            </a:r>
            <a:endParaRPr lang="es-ES" u="none"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13</a:t>
            </a:fld>
            <a:endParaRPr lang="es-ES"/>
          </a:p>
        </p:txBody>
      </p:sp>
    </p:spTree>
    <p:extLst>
      <p:ext uri="{BB962C8B-B14F-4D97-AF65-F5344CB8AC3E}">
        <p14:creationId xmlns:p14="http://schemas.microsoft.com/office/powerpoint/2010/main" val="313402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u="none" baseline="0" dirty="0" smtClean="0"/>
              <a:t>En cuanto a la segunda parte del primer problema, definimos la discapacidad contextual como aquella discapacidad que es producida por una situación concreta del conjunto de características que forman el contexto actual, y que además limitan, de forma temporal alguna de las capacidades del usuario en algún grado.</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14</a:t>
            </a:fld>
            <a:endParaRPr lang="es-ES"/>
          </a:p>
        </p:txBody>
      </p:sp>
    </p:spTree>
    <p:extLst>
      <p:ext uri="{BB962C8B-B14F-4D97-AF65-F5344CB8AC3E}">
        <p14:creationId xmlns:p14="http://schemas.microsoft.com/office/powerpoint/2010/main" val="298848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Por otro lado</a:t>
            </a:r>
            <a:r>
              <a:rPr lang="es-ES_tradnl" sz="1200" kern="1200" baseline="0" dirty="0" smtClean="0">
                <a:solidFill>
                  <a:schemeClr val="tx1"/>
                </a:solidFill>
                <a:latin typeface="+mn-lt"/>
                <a:ea typeface="+mn-ea"/>
                <a:cs typeface="+mn-cs"/>
              </a:rPr>
              <a:t>, el segundo problema aborda la problemática de la lentitud natural</a:t>
            </a:r>
            <a:r>
              <a:rPr lang="es-ES_tradnl" sz="1200" kern="1200" dirty="0" smtClean="0">
                <a:solidFill>
                  <a:schemeClr val="tx1"/>
                </a:solidFill>
                <a:latin typeface="+mn-lt"/>
                <a:ea typeface="+mn-ea"/>
                <a:cs typeface="+mn-cs"/>
              </a:rPr>
              <a:t> del razonamiento semántico sobre la información de contexto.</a:t>
            </a:r>
          </a:p>
          <a:p>
            <a:r>
              <a:rPr lang="es-ES_tradnl" sz="1200" kern="1200" dirty="0" smtClean="0">
                <a:solidFill>
                  <a:schemeClr val="tx1"/>
                </a:solidFill>
                <a:latin typeface="+mn-lt"/>
                <a:ea typeface="+mn-ea"/>
                <a:cs typeface="+mn-cs"/>
              </a:rPr>
              <a:t> </a:t>
            </a:r>
          </a:p>
          <a:p>
            <a:r>
              <a:rPr lang="es-ES_tradnl" sz="1200" kern="1200" dirty="0" smtClean="0">
                <a:solidFill>
                  <a:schemeClr val="tx1"/>
                </a:solidFill>
                <a:latin typeface="+mn-lt"/>
                <a:ea typeface="+mn-ea"/>
                <a:cs typeface="+mn-cs"/>
              </a:rPr>
              <a:t>En los entornos inteligentes, el máximo tiempo para el razonamiento está dictado por el tiempo que están dispuestos los usuarios a esperar a una reacción. </a:t>
            </a: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Si esto además lo transportamos al campo de la telefonía móvil o </a:t>
            </a:r>
            <a:r>
              <a:rPr lang="es-ES_tradnl" sz="1200" kern="1200" dirty="0" err="1" smtClean="0">
                <a:solidFill>
                  <a:schemeClr val="tx1"/>
                </a:solidFill>
                <a:latin typeface="+mn-lt"/>
                <a:ea typeface="+mn-ea"/>
                <a:cs typeface="+mn-cs"/>
              </a:rPr>
              <a:t>smartphones</a:t>
            </a:r>
            <a:r>
              <a:rPr lang="es-ES_tradnl" sz="1200" kern="1200" dirty="0" smtClean="0">
                <a:solidFill>
                  <a:schemeClr val="tx1"/>
                </a:solidFill>
                <a:latin typeface="+mn-lt"/>
                <a:ea typeface="+mn-ea"/>
                <a:cs typeface="+mn-cs"/>
              </a:rPr>
              <a:t>, en este caso, el problema se agrava. </a:t>
            </a:r>
            <a:endParaRPr lang="es-ES_tradnl" dirty="0" smtClean="0"/>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En el </a:t>
            </a:r>
            <a:r>
              <a:rPr lang="es-ES_tradnl" sz="1200" kern="1200" dirty="0" smtClean="0">
                <a:solidFill>
                  <a:schemeClr val="tx1"/>
                </a:solidFill>
                <a:latin typeface="+mn-lt"/>
                <a:ea typeface="+mn-ea"/>
                <a:cs typeface="+mn-cs"/>
              </a:rPr>
              <a:t>apartado de evaluación, </a:t>
            </a:r>
            <a:r>
              <a:rPr lang="es-ES_tradnl" sz="1200" kern="1200" dirty="0" smtClean="0">
                <a:solidFill>
                  <a:schemeClr val="tx1"/>
                </a:solidFill>
                <a:latin typeface="+mn-lt"/>
                <a:ea typeface="+mn-ea"/>
                <a:cs typeface="+mn-cs"/>
              </a:rPr>
              <a:t>se </a:t>
            </a:r>
            <a:r>
              <a:rPr lang="es-ES_tradnl" sz="1200" kern="1200" dirty="0" smtClean="0">
                <a:solidFill>
                  <a:schemeClr val="tx1"/>
                </a:solidFill>
                <a:latin typeface="+mn-lt"/>
                <a:ea typeface="+mn-ea"/>
                <a:cs typeface="+mn-cs"/>
              </a:rPr>
              <a:t>mostrarán</a:t>
            </a:r>
            <a:r>
              <a:rPr lang="es-ES_tradnl" sz="1200" kern="1200" baseline="0" dirty="0" smtClean="0">
                <a:solidFill>
                  <a:schemeClr val="tx1"/>
                </a:solidFill>
                <a:latin typeface="+mn-lt"/>
                <a:ea typeface="+mn-ea"/>
                <a:cs typeface="+mn-cs"/>
              </a:rPr>
              <a:t> </a:t>
            </a:r>
            <a:r>
              <a:rPr lang="es-ES_tradnl" sz="1200" kern="1200" baseline="0" dirty="0" smtClean="0">
                <a:solidFill>
                  <a:schemeClr val="tx1"/>
                </a:solidFill>
                <a:latin typeface="+mn-lt"/>
                <a:ea typeface="+mn-ea"/>
                <a:cs typeface="+mn-cs"/>
              </a:rPr>
              <a:t>comparativas </a:t>
            </a:r>
            <a:r>
              <a:rPr lang="es-ES_tradnl" sz="1200" kern="1200" baseline="0" dirty="0" smtClean="0">
                <a:solidFill>
                  <a:schemeClr val="tx1"/>
                </a:solidFill>
                <a:latin typeface="+mn-lt"/>
                <a:ea typeface="+mn-ea"/>
                <a:cs typeface="+mn-cs"/>
              </a:rPr>
              <a:t>de </a:t>
            </a:r>
            <a:r>
              <a:rPr lang="es-ES_tradnl" sz="1200" kern="1200" dirty="0" smtClean="0">
                <a:solidFill>
                  <a:schemeClr val="tx1"/>
                </a:solidFill>
                <a:latin typeface="+mn-lt"/>
                <a:ea typeface="+mn-ea"/>
                <a:cs typeface="+mn-cs"/>
              </a:rPr>
              <a:t>diferentes soluciones para la adaptación de interfaces de usuario cuantitativa y </a:t>
            </a:r>
            <a:r>
              <a:rPr lang="es-ES_tradnl" sz="1200" kern="1200" dirty="0" smtClean="0">
                <a:solidFill>
                  <a:schemeClr val="tx1"/>
                </a:solidFill>
                <a:latin typeface="+mn-lt"/>
                <a:ea typeface="+mn-ea"/>
                <a:cs typeface="+mn-cs"/>
              </a:rPr>
              <a:t>cualitativamente incluyendo procesamiento tanto en dispositivos móviles como en</a:t>
            </a:r>
            <a:r>
              <a:rPr lang="es-ES_tradnl" sz="1200" kern="1200" baseline="0" dirty="0" smtClean="0">
                <a:solidFill>
                  <a:schemeClr val="tx1"/>
                </a:solidFill>
                <a:latin typeface="+mn-lt"/>
                <a:ea typeface="+mn-ea"/>
                <a:cs typeface="+mn-cs"/>
              </a:rPr>
              <a:t> PC</a:t>
            </a:r>
            <a:r>
              <a:rPr lang="es-ES_tradnl" sz="1200" kern="1200" dirty="0" smtClean="0">
                <a:solidFill>
                  <a:schemeClr val="tx1"/>
                </a:solidFill>
                <a:latin typeface="+mn-lt"/>
                <a:ea typeface="+mn-ea"/>
                <a:cs typeface="+mn-cs"/>
              </a:rPr>
              <a:t>.</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15</a:t>
            </a:fld>
            <a:endParaRPr lang="es-ES"/>
          </a:p>
        </p:txBody>
      </p:sp>
    </p:spTree>
    <p:extLst>
      <p:ext uri="{BB962C8B-B14F-4D97-AF65-F5344CB8AC3E}">
        <p14:creationId xmlns:p14="http://schemas.microsoft.com/office/powerpoint/2010/main" val="226159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sz="1200" kern="1200" dirty="0" smtClean="0">
                <a:solidFill>
                  <a:schemeClr val="tx1"/>
                </a:solidFill>
                <a:latin typeface="+mn-lt"/>
                <a:ea typeface="+mn-ea"/>
                <a:cs typeface="+mn-cs"/>
              </a:rPr>
              <a:t>Para hacer frente a estos problemas en esta tesis se propone la siguiente hipótesis: </a:t>
            </a:r>
          </a:p>
          <a:p>
            <a:endParaRPr lang="es-ES" sz="1200" kern="1200" dirty="0" smtClean="0">
              <a:solidFill>
                <a:schemeClr val="tx1"/>
              </a:solidFill>
              <a:latin typeface="+mn-lt"/>
              <a:ea typeface="+mn-ea"/>
              <a:cs typeface="+mn-cs"/>
            </a:endParaRPr>
          </a:p>
          <a:p>
            <a:r>
              <a:rPr lang="es-ES_tradnl" sz="1200" i="0" dirty="0" smtClean="0">
                <a:solidFill>
                  <a:schemeClr val="tx1">
                    <a:lumMod val="75000"/>
                    <a:lumOff val="25000"/>
                  </a:schemeClr>
                </a:solidFill>
              </a:rPr>
              <a:t>Las limitaciones de interacción entre el usuario con ciertas interfaces en dispositivos móviles debido a las discapacidades contextuales o temporales, son reducidas adaptando las correspondientes interfaces de usuario de forma dinámica mediante un proceso de razonamiento semántico. </a:t>
            </a:r>
            <a:endParaRPr lang="es-ES_tradnl" sz="1200" i="0" kern="1200" dirty="0" smtClean="0">
              <a:solidFill>
                <a:schemeClr val="tx1"/>
              </a:solidFill>
              <a:latin typeface="+mn-lt"/>
              <a:ea typeface="+mn-ea"/>
              <a:cs typeface="+mn-cs"/>
            </a:endParaRPr>
          </a:p>
          <a:p>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1" i="0" dirty="0" smtClean="0">
                <a:solidFill>
                  <a:schemeClr val="tx1">
                    <a:lumMod val="75000"/>
                    <a:lumOff val="25000"/>
                  </a:schemeClr>
                </a:solidFill>
              </a:rPr>
              <a:t>(clic) </a:t>
            </a:r>
            <a:r>
              <a:rPr lang="es-ES_tradnl" sz="1200" i="0" dirty="0" smtClean="0">
                <a:solidFill>
                  <a:schemeClr val="tx1">
                    <a:lumMod val="75000"/>
                    <a:lumOff val="25000"/>
                  </a:schemeClr>
                </a:solidFill>
              </a:rPr>
              <a:t>Este proceso incluye las capacidades implícitas del usuario, el conjunto de características que definen el contexto actual, y las características de los dispositivos que utilizan los usuarios.</a:t>
            </a:r>
            <a:endParaRPr lang="es-ES" sz="1200" i="0"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16</a:t>
            </a:fld>
            <a:endParaRPr lang="es-ES"/>
          </a:p>
        </p:txBody>
      </p:sp>
    </p:spTree>
    <p:extLst>
      <p:ext uri="{BB962C8B-B14F-4D97-AF65-F5344CB8AC3E}">
        <p14:creationId xmlns:p14="http://schemas.microsoft.com/office/powerpoint/2010/main" val="1500619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_tradnl" sz="1200" kern="1200" dirty="0" smtClean="0">
                <a:solidFill>
                  <a:schemeClr val="tx1"/>
                </a:solidFill>
                <a:latin typeface="+mn-lt"/>
                <a:ea typeface="+mn-ea"/>
                <a:cs typeface="+mn-cs"/>
              </a:rPr>
              <a:t>Para poder validad esta hipótesis, el objetivo general de esta tesis es la creación de un modelo semántico que, primero, contemple las capacidades del usuario de</a:t>
            </a:r>
            <a:r>
              <a:rPr lang="es-ES_tradnl" sz="1200" kern="1200" baseline="0" dirty="0" smtClean="0">
                <a:solidFill>
                  <a:schemeClr val="tx1"/>
                </a:solidFill>
                <a:latin typeface="+mn-lt"/>
                <a:ea typeface="+mn-ea"/>
                <a:cs typeface="+mn-cs"/>
              </a:rPr>
              <a:t> manera implícita, obviando el modelado de características fisiológicas; </a:t>
            </a:r>
          </a:p>
          <a:p>
            <a:r>
              <a:rPr lang="es-ES_tradnl" sz="1200" kern="1200" baseline="0" dirty="0" smtClean="0">
                <a:solidFill>
                  <a:schemeClr val="tx1"/>
                </a:solidFill>
                <a:latin typeface="+mn-lt"/>
                <a:ea typeface="+mn-ea"/>
                <a:cs typeface="+mn-cs"/>
              </a:rPr>
              <a:t>Segundo, considere la situación actual del conjunto de características que forman el contexto actual que pueden limitar alguna de las capacidades del usuario anteriormente mencionadas; </a:t>
            </a:r>
          </a:p>
          <a:p>
            <a:r>
              <a:rPr lang="es-ES_tradnl" sz="1200" kern="1200" baseline="0" dirty="0" smtClean="0">
                <a:solidFill>
                  <a:schemeClr val="tx1"/>
                </a:solidFill>
                <a:latin typeface="+mn-lt"/>
                <a:ea typeface="+mn-ea"/>
                <a:cs typeface="+mn-cs"/>
              </a:rPr>
              <a:t>Y, por último, tenga también en cuenta las características software y hardware del dispositivo utilizado por el usuario, haciendo especial hincapié en aquellas características dinámicas, como la batería o memoria disponible.</a:t>
            </a:r>
          </a:p>
          <a:p>
            <a:endParaRPr lang="es-ES_tradnl" sz="1200" kern="1200" baseline="0" dirty="0" smtClean="0">
              <a:solidFill>
                <a:schemeClr val="tx1"/>
              </a:solidFill>
              <a:latin typeface="+mn-lt"/>
              <a:ea typeface="+mn-ea"/>
              <a:cs typeface="+mn-cs"/>
            </a:endParaRPr>
          </a:p>
          <a:p>
            <a:r>
              <a:rPr lang="es-ES_tradnl" sz="1200" kern="1200" baseline="0" dirty="0" smtClean="0">
                <a:solidFill>
                  <a:schemeClr val="tx1"/>
                </a:solidFill>
                <a:latin typeface="+mn-lt"/>
                <a:ea typeface="+mn-ea"/>
                <a:cs typeface="+mn-cs"/>
              </a:rPr>
              <a:t>Este modelo irá irremediablemente acompañado de un conjunto de </a:t>
            </a:r>
            <a:r>
              <a:rPr lang="es-ES_tradnl" sz="1200" b="1" kern="1200" baseline="0" dirty="0" smtClean="0">
                <a:solidFill>
                  <a:schemeClr val="tx1"/>
                </a:solidFill>
                <a:latin typeface="+mn-lt"/>
                <a:ea typeface="+mn-ea"/>
                <a:cs typeface="+mn-cs"/>
              </a:rPr>
              <a:t>reglas</a:t>
            </a:r>
            <a:r>
              <a:rPr lang="es-ES_tradnl" sz="1200" kern="1200" baseline="0" dirty="0" smtClean="0">
                <a:solidFill>
                  <a:schemeClr val="tx1"/>
                </a:solidFill>
                <a:latin typeface="+mn-lt"/>
                <a:ea typeface="+mn-ea"/>
                <a:cs typeface="+mn-cs"/>
              </a:rPr>
              <a:t> </a:t>
            </a:r>
            <a:r>
              <a:rPr lang="es-ES_tradnl" sz="1200" b="1" kern="1200" baseline="0" dirty="0" smtClean="0">
                <a:solidFill>
                  <a:schemeClr val="tx1"/>
                </a:solidFill>
                <a:latin typeface="+mn-lt"/>
                <a:ea typeface="+mn-ea"/>
                <a:cs typeface="+mn-cs"/>
              </a:rPr>
              <a:t>(clic) </a:t>
            </a:r>
            <a:r>
              <a:rPr lang="es-ES_tradnl" sz="1200" kern="1200" baseline="0" dirty="0" smtClean="0">
                <a:solidFill>
                  <a:schemeClr val="tx1"/>
                </a:solidFill>
                <a:latin typeface="+mn-lt"/>
                <a:ea typeface="+mn-ea"/>
                <a:cs typeface="+mn-cs"/>
              </a:rPr>
              <a:t>que operarán y modificarán el conocimiento representado mediante la </a:t>
            </a:r>
            <a:r>
              <a:rPr lang="es-ES_tradnl" dirty="0" smtClean="0"/>
              <a:t>ontología</a:t>
            </a:r>
            <a:r>
              <a:rPr lang="es-ES_tradnl" sz="1200" kern="1200" baseline="0" dirty="0" smtClean="0">
                <a:solidFill>
                  <a:schemeClr val="tx1"/>
                </a:solidFill>
                <a:latin typeface="+mn-lt"/>
                <a:ea typeface="+mn-ea"/>
                <a:cs typeface="+mn-cs"/>
              </a:rPr>
              <a:t> </a:t>
            </a:r>
            <a:r>
              <a:rPr lang="es-ES_tradnl" sz="1200" b="1" kern="1200" baseline="0" dirty="0" err="1" smtClean="0">
                <a:solidFill>
                  <a:schemeClr val="tx1"/>
                </a:solidFill>
                <a:latin typeface="+mn-lt"/>
                <a:ea typeface="+mn-ea"/>
                <a:cs typeface="+mn-cs"/>
              </a:rPr>
              <a:t>AdaptUIOnt</a:t>
            </a:r>
            <a:r>
              <a:rPr lang="es-ES_tradnl" sz="1200" kern="1200" baseline="0" dirty="0" smtClean="0">
                <a:solidFill>
                  <a:schemeClr val="tx1"/>
                </a:solidFill>
                <a:latin typeface="+mn-lt"/>
                <a:ea typeface="+mn-ea"/>
                <a:cs typeface="+mn-cs"/>
              </a:rPr>
              <a:t>.</a:t>
            </a:r>
            <a:endParaRPr lang="es-ES_tradnl" sz="1200" kern="1200" dirty="0" smtClean="0">
              <a:solidFill>
                <a:schemeClr val="tx1"/>
              </a:solidFill>
              <a:latin typeface="+mn-lt"/>
              <a:ea typeface="+mn-ea"/>
              <a:cs typeface="+mn-cs"/>
            </a:endParaRPr>
          </a:p>
          <a:p>
            <a:endParaRPr lang="es-ES_tradnl" sz="1200" kern="1200" dirty="0" smtClean="0">
              <a:solidFill>
                <a:schemeClr val="tx1"/>
              </a:solidFill>
              <a:latin typeface="+mn-lt"/>
              <a:ea typeface="+mn-ea"/>
              <a:cs typeface="+mn-cs"/>
            </a:endParaRPr>
          </a:p>
          <a:p>
            <a:r>
              <a:rPr lang="es-ES_tradnl" sz="1200" b="1" kern="1200" dirty="0" smtClean="0">
                <a:solidFill>
                  <a:schemeClr val="tx1"/>
                </a:solidFill>
                <a:latin typeface="+mn-lt"/>
                <a:ea typeface="+mn-ea"/>
                <a:cs typeface="+mn-cs"/>
              </a:rPr>
              <a:t>(clic) </a:t>
            </a:r>
            <a:r>
              <a:rPr lang="es-ES_tradnl" sz="1200" kern="1200" dirty="0" smtClean="0">
                <a:solidFill>
                  <a:schemeClr val="tx1"/>
                </a:solidFill>
                <a:latin typeface="+mn-lt"/>
                <a:ea typeface="+mn-ea"/>
                <a:cs typeface="+mn-cs"/>
              </a:rPr>
              <a:t>A su vez, y como requisito para ser capaces</a:t>
            </a:r>
            <a:r>
              <a:rPr lang="es-ES_tradnl" sz="1200" kern="1200" baseline="0" dirty="0" smtClean="0">
                <a:solidFill>
                  <a:schemeClr val="tx1"/>
                </a:solidFill>
                <a:latin typeface="+mn-lt"/>
                <a:ea typeface="+mn-ea"/>
                <a:cs typeface="+mn-cs"/>
              </a:rPr>
              <a:t> de manejar los modelos semánticos y los conjuntos de reglas mencionados, es requisito fundamental el desarrollo de una </a:t>
            </a:r>
            <a:r>
              <a:rPr lang="es-ES_tradnl" sz="1200" kern="1200" dirty="0" smtClean="0">
                <a:solidFill>
                  <a:schemeClr val="tx1"/>
                </a:solidFill>
                <a:latin typeface="+mn-lt"/>
                <a:ea typeface="+mn-ea"/>
                <a:cs typeface="+mn-cs"/>
              </a:rPr>
              <a:t>arquitectura de razonamiento móvil.</a:t>
            </a:r>
            <a:r>
              <a:rPr lang="es-ES_tradnl" sz="1200" kern="1200" baseline="0" dirty="0" smtClean="0">
                <a:solidFill>
                  <a:schemeClr val="tx1"/>
                </a:solidFill>
                <a:latin typeface="+mn-lt"/>
                <a:ea typeface="+mn-ea"/>
                <a:cs typeface="+mn-cs"/>
              </a:rPr>
              <a:t> A esta plataforma la hemos denominado </a:t>
            </a:r>
            <a:r>
              <a:rPr lang="es-ES_tradnl" sz="1200" kern="1200" baseline="0" dirty="0" err="1" smtClean="0">
                <a:solidFill>
                  <a:schemeClr val="tx1"/>
                </a:solidFill>
                <a:latin typeface="+mn-lt"/>
                <a:ea typeface="+mn-ea"/>
                <a:cs typeface="+mn-cs"/>
              </a:rPr>
              <a:t>AdaptUI</a:t>
            </a:r>
            <a:r>
              <a:rPr lang="es-ES_tradnl" sz="1200" kern="1200" baseline="0" dirty="0" smtClean="0">
                <a:solidFill>
                  <a:schemeClr val="tx1"/>
                </a:solidFill>
                <a:latin typeface="+mn-lt"/>
                <a:ea typeface="+mn-ea"/>
                <a:cs typeface="+mn-cs"/>
              </a:rPr>
              <a:t>.</a:t>
            </a:r>
          </a:p>
          <a:p>
            <a:r>
              <a:rPr lang="es-ES" sz="1200" kern="1200" baseline="0" dirty="0" smtClean="0">
                <a:solidFill>
                  <a:schemeClr val="tx1"/>
                </a:solidFill>
                <a:latin typeface="+mn-lt"/>
                <a:ea typeface="+mn-ea"/>
                <a:cs typeface="+mn-cs"/>
              </a:rPr>
              <a:t> </a:t>
            </a:r>
          </a:p>
          <a:p>
            <a:r>
              <a:rPr lang="es-ES" sz="1200" kern="1200" baseline="0" dirty="0" smtClean="0">
                <a:solidFill>
                  <a:schemeClr val="tx1"/>
                </a:solidFill>
                <a:latin typeface="+mn-lt"/>
                <a:ea typeface="+mn-ea"/>
                <a:cs typeface="+mn-cs"/>
              </a:rPr>
              <a:t>Para ello, partiendo del motor de razonamiento </a:t>
            </a:r>
            <a:r>
              <a:rPr lang="es-ES" sz="1200" b="1" kern="1200" baseline="0" dirty="0" smtClean="0">
                <a:solidFill>
                  <a:schemeClr val="tx1"/>
                </a:solidFill>
                <a:latin typeface="+mn-lt"/>
                <a:ea typeface="+mn-ea"/>
                <a:cs typeface="+mn-cs"/>
              </a:rPr>
              <a:t>Pellet (clic)</a:t>
            </a:r>
            <a:r>
              <a:rPr lang="es-ES" sz="1200" kern="1200" baseline="0" dirty="0" smtClean="0">
                <a:solidFill>
                  <a:schemeClr val="tx1"/>
                </a:solidFill>
                <a:latin typeface="+mn-lt"/>
                <a:ea typeface="+mn-ea"/>
                <a:cs typeface="+mn-cs"/>
              </a:rPr>
              <a:t>, se ha realizado un </a:t>
            </a:r>
            <a:r>
              <a:rPr lang="es-ES" sz="1200" kern="1200" baseline="0" dirty="0" err="1" smtClean="0">
                <a:solidFill>
                  <a:schemeClr val="tx1"/>
                </a:solidFill>
                <a:latin typeface="+mn-lt"/>
                <a:ea typeface="+mn-ea"/>
                <a:cs typeface="+mn-cs"/>
              </a:rPr>
              <a:t>port</a:t>
            </a:r>
            <a:r>
              <a:rPr lang="es-ES" sz="1200" kern="1200" baseline="0" dirty="0" smtClean="0">
                <a:solidFill>
                  <a:schemeClr val="tx1"/>
                </a:solidFill>
                <a:latin typeface="+mn-lt"/>
                <a:ea typeface="+mn-ea"/>
                <a:cs typeface="+mn-cs"/>
              </a:rPr>
              <a:t> a </a:t>
            </a:r>
            <a:r>
              <a:rPr lang="es-ES" sz="1200" b="1" kern="1200" baseline="0" dirty="0" smtClean="0">
                <a:solidFill>
                  <a:schemeClr val="tx1"/>
                </a:solidFill>
                <a:latin typeface="+mn-lt"/>
                <a:ea typeface="+mn-ea"/>
                <a:cs typeface="+mn-cs"/>
              </a:rPr>
              <a:t>Android </a:t>
            </a:r>
            <a:r>
              <a:rPr lang="es-ES" sz="1200" kern="1200" baseline="0" dirty="0" smtClean="0">
                <a:solidFill>
                  <a:schemeClr val="tx1"/>
                </a:solidFill>
                <a:latin typeface="+mn-lt"/>
                <a:ea typeface="+mn-ea"/>
                <a:cs typeface="+mn-cs"/>
              </a:rPr>
              <a:t>que será explicado posteriormente.</a:t>
            </a:r>
          </a:p>
          <a:p>
            <a:endParaRPr lang="es-ES" sz="1200" kern="1200" baseline="0" dirty="0" smtClean="0">
              <a:solidFill>
                <a:schemeClr val="tx1"/>
              </a:solidFill>
              <a:latin typeface="+mn-lt"/>
              <a:ea typeface="+mn-ea"/>
              <a:cs typeface="+mn-cs"/>
            </a:endParaRPr>
          </a:p>
          <a:p>
            <a:r>
              <a:rPr lang="es-ES" sz="1200" kern="1200" baseline="0" smtClean="0">
                <a:solidFill>
                  <a:schemeClr val="tx1"/>
                </a:solidFill>
                <a:latin typeface="+mn-lt"/>
                <a:ea typeface="+mn-ea"/>
                <a:cs typeface="+mn-cs"/>
              </a:rPr>
              <a:t>AGUA.</a:t>
            </a:r>
            <a:endParaRPr lang="es-ES" sz="1200" kern="1200" baseline="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17</a:t>
            </a:fld>
            <a:endParaRPr lang="es-ES" dirty="0"/>
          </a:p>
        </p:txBody>
      </p:sp>
    </p:spTree>
    <p:extLst>
      <p:ext uri="{BB962C8B-B14F-4D97-AF65-F5344CB8AC3E}">
        <p14:creationId xmlns:p14="http://schemas.microsoft.com/office/powerpoint/2010/main" val="1775671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dirty="0" smtClean="0"/>
              <a:t>Una vez repasados los conceptos</a:t>
            </a:r>
            <a:r>
              <a:rPr lang="es-ES_tradnl" baseline="0" dirty="0" smtClean="0"/>
              <a:t> iniciales que sirven como base a esta tesis, y explicada la hipótesis y los objetivos a cumplir, procedo a introducir y detallar la primera de las contribuciones realizadas: el modelo semántico del dominio.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18</a:t>
            </a:fld>
            <a:endParaRPr lang="es-ES" dirty="0"/>
          </a:p>
        </p:txBody>
      </p:sp>
    </p:spTree>
    <p:extLst>
      <p:ext uri="{BB962C8B-B14F-4D97-AF65-F5344CB8AC3E}">
        <p14:creationId xmlns:p14="http://schemas.microsoft.com/office/powerpoint/2010/main" val="1109908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_tradnl" sz="1200" kern="1200" dirty="0" err="1" smtClean="0">
                <a:solidFill>
                  <a:schemeClr val="tx1"/>
                </a:solidFill>
                <a:latin typeface="+mn-lt"/>
                <a:ea typeface="+mn-ea"/>
                <a:cs typeface="+mn-cs"/>
              </a:rPr>
              <a:t>Grueber</a:t>
            </a:r>
            <a:r>
              <a:rPr lang="es-ES_tradnl" sz="1200" kern="1200" dirty="0" smtClean="0">
                <a:solidFill>
                  <a:schemeClr val="tx1"/>
                </a:solidFill>
                <a:latin typeface="+mn-lt"/>
                <a:ea typeface="+mn-ea"/>
                <a:cs typeface="+mn-cs"/>
              </a:rPr>
              <a:t> </a:t>
            </a:r>
            <a:r>
              <a:rPr lang="es-ES_tradnl" sz="1200" kern="1200" dirty="0" err="1" smtClean="0">
                <a:solidFill>
                  <a:schemeClr val="tx1"/>
                </a:solidFill>
                <a:latin typeface="+mn-lt"/>
                <a:ea typeface="+mn-ea"/>
                <a:cs typeface="+mn-cs"/>
              </a:rPr>
              <a:t>definine</a:t>
            </a:r>
            <a:r>
              <a:rPr lang="es-ES_tradnl" sz="1200" kern="1200" dirty="0" smtClean="0">
                <a:solidFill>
                  <a:schemeClr val="tx1"/>
                </a:solidFill>
                <a:latin typeface="+mn-lt"/>
                <a:ea typeface="+mn-ea"/>
                <a:cs typeface="+mn-cs"/>
              </a:rPr>
              <a:t> las ontologías como “una especificación formal y explicita de una conceptualización compartida”. </a:t>
            </a:r>
          </a:p>
          <a:p>
            <a:endParaRPr lang="es-ES_tradnl" sz="1200" kern="1200" dirty="0" smtClean="0">
              <a:solidFill>
                <a:schemeClr val="tx1"/>
              </a:solidFill>
              <a:latin typeface="+mn-lt"/>
              <a:ea typeface="+mn-ea"/>
              <a:cs typeface="+mn-cs"/>
            </a:endParaRPr>
          </a:p>
          <a:p>
            <a:r>
              <a:rPr lang="es-ES_tradnl" sz="1200" kern="1200" dirty="0" smtClean="0">
                <a:solidFill>
                  <a:schemeClr val="tx1"/>
                </a:solidFill>
                <a:latin typeface="+mn-lt"/>
                <a:ea typeface="+mn-ea"/>
                <a:cs typeface="+mn-cs"/>
              </a:rPr>
              <a:t>Las ontologías, son una representación de conceptos compartidos, </a:t>
            </a:r>
            <a:r>
              <a:rPr lang="es-ES_tradnl" sz="1200" kern="1200" dirty="0" err="1" smtClean="0">
                <a:solidFill>
                  <a:schemeClr val="tx1"/>
                </a:solidFill>
                <a:latin typeface="+mn-lt"/>
                <a:ea typeface="+mn-ea"/>
                <a:cs typeface="+mn-cs"/>
              </a:rPr>
              <a:t>frameworks</a:t>
            </a:r>
            <a:r>
              <a:rPr lang="es-ES_tradnl" sz="1200" kern="1200" dirty="0" smtClean="0">
                <a:solidFill>
                  <a:schemeClr val="tx1"/>
                </a:solidFill>
                <a:latin typeface="+mn-lt"/>
                <a:ea typeface="+mn-ea"/>
                <a:cs typeface="+mn-cs"/>
              </a:rPr>
              <a:t> conceptuales que modelan elementos de un dominio y sus relaciones usando un vocabulario común.</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19</a:t>
            </a:fld>
            <a:endParaRPr lang="es-ES"/>
          </a:p>
        </p:txBody>
      </p:sp>
    </p:spTree>
    <p:extLst>
      <p:ext uri="{BB962C8B-B14F-4D97-AF65-F5344CB8AC3E}">
        <p14:creationId xmlns:p14="http://schemas.microsoft.com/office/powerpoint/2010/main" val="3548633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dirty="0" smtClean="0"/>
              <a:t>La</a:t>
            </a:r>
            <a:r>
              <a:rPr lang="es-ES_tradnl" baseline="0" dirty="0" smtClean="0"/>
              <a:t> presentación está organizada de la siguiente manera:</a:t>
            </a:r>
          </a:p>
          <a:p>
            <a:endParaRPr lang="es-ES_tradnl" baseline="0" dirty="0" smtClean="0"/>
          </a:p>
          <a:p>
            <a:r>
              <a:rPr lang="es-ES_tradnl" baseline="0" dirty="0" smtClean="0"/>
              <a:t>Primero, haré una introducción explicando la problemática a la que hace frente esta tesis, indicando las áreas de investigación que se han abordado durante el desarrollo de la misma. </a:t>
            </a:r>
          </a:p>
          <a:p>
            <a:endParaRPr lang="es-ES_tradnl" baseline="0" dirty="0" smtClean="0"/>
          </a:p>
          <a:p>
            <a:r>
              <a:rPr lang="es-ES_tradnl" baseline="0" dirty="0" smtClean="0"/>
              <a:t>A</a:t>
            </a:r>
            <a:r>
              <a:rPr lang="es-ES_tradnl" dirty="0" smtClean="0"/>
              <a:t> continuación</a:t>
            </a:r>
            <a:r>
              <a:rPr lang="es-ES_tradnl" baseline="0" dirty="0" smtClean="0"/>
              <a:t>, en los apartados 2 y 3, presentaré las contribuciones principales realizadas en esta tesis:</a:t>
            </a:r>
          </a:p>
          <a:p>
            <a:pPr marL="171450" indent="-171450">
              <a:buFontTx/>
              <a:buChar char="-"/>
            </a:pPr>
            <a:r>
              <a:rPr lang="es-ES_tradnl" baseline="0" dirty="0" smtClean="0"/>
              <a:t>Por un lado, el modelo ontológico diseñado y, por otro, la arquitectura móvil que lo sustenta.</a:t>
            </a:r>
          </a:p>
          <a:p>
            <a:endParaRPr lang="es-ES_tradnl" dirty="0" smtClean="0"/>
          </a:p>
          <a:p>
            <a:r>
              <a:rPr lang="es-ES_tradnl" dirty="0" smtClean="0"/>
              <a:t>Más tarde, en el cuarto apartado, </a:t>
            </a:r>
            <a:r>
              <a:rPr lang="es-ES_tradnl" baseline="0" dirty="0" smtClean="0"/>
              <a:t>explicaré como se han evaluado las contribuciones realizadas para concluir resumiendo el conjunto de conclusiones a las que se ha llegado.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a:t>
            </a:fld>
            <a:endParaRPr lang="es-ES"/>
          </a:p>
        </p:txBody>
      </p:sp>
    </p:spTree>
    <p:extLst>
      <p:ext uri="{BB962C8B-B14F-4D97-AF65-F5344CB8AC3E}">
        <p14:creationId xmlns:p14="http://schemas.microsoft.com/office/powerpoint/2010/main" val="1312373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Como ya hemos comentado anteriormente,</a:t>
            </a:r>
            <a:r>
              <a:rPr lang="es-ES" sz="1200" kern="1200" baseline="0" dirty="0" smtClean="0">
                <a:solidFill>
                  <a:schemeClr val="tx1"/>
                </a:solidFill>
                <a:latin typeface="+mn-lt"/>
                <a:ea typeface="+mn-ea"/>
                <a:cs typeface="+mn-cs"/>
              </a:rPr>
              <a:t> e</a:t>
            </a:r>
            <a:r>
              <a:rPr lang="es-ES" sz="1200" kern="1200" dirty="0" smtClean="0">
                <a:solidFill>
                  <a:schemeClr val="tx1"/>
                </a:solidFill>
                <a:latin typeface="+mn-lt"/>
                <a:ea typeface="+mn-ea"/>
                <a:cs typeface="+mn-cs"/>
              </a:rPr>
              <a:t>n</a:t>
            </a:r>
            <a:r>
              <a:rPr lang="es-ES" sz="1200" kern="1200" baseline="0" dirty="0" smtClean="0">
                <a:solidFill>
                  <a:schemeClr val="tx1"/>
                </a:solidFill>
                <a:latin typeface="+mn-lt"/>
                <a:ea typeface="+mn-ea"/>
                <a:cs typeface="+mn-cs"/>
              </a:rPr>
              <a:t> el dominio de las interfaces de usuario adaptativas contemplamos al usuario, el contexto y el dispositivo como las entidades principales una vez estudiado el estado del arte correspondiente:</a:t>
            </a:r>
          </a:p>
          <a:p>
            <a:pPr marL="0" indent="0">
              <a:buFontTx/>
              <a:buNone/>
            </a:pPr>
            <a:endParaRPr lang="es-ES" sz="1200" b="0" kern="1200" baseline="0" dirty="0" smtClean="0">
              <a:solidFill>
                <a:schemeClr val="tx1"/>
              </a:solidFill>
              <a:latin typeface="+mn-lt"/>
              <a:ea typeface="+mn-ea"/>
              <a:cs typeface="+mn-cs"/>
            </a:endParaRPr>
          </a:p>
          <a:p>
            <a:pPr marL="0" indent="0">
              <a:buFontTx/>
              <a:buNone/>
            </a:pPr>
            <a:r>
              <a:rPr lang="es-ES" sz="1200" b="1" kern="1200" baseline="0" dirty="0" smtClean="0">
                <a:solidFill>
                  <a:schemeClr val="tx1"/>
                </a:solidFill>
                <a:latin typeface="+mn-lt"/>
                <a:ea typeface="+mn-ea"/>
                <a:cs typeface="+mn-cs"/>
              </a:rPr>
              <a:t>(clic)</a:t>
            </a:r>
            <a:r>
              <a:rPr lang="es-ES" sz="1200"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rPr>
              <a:t> El gobierno </a:t>
            </a:r>
            <a:r>
              <a:rPr lang="es-ES" sz="1200" kern="1200" baseline="0" dirty="0" smtClean="0">
                <a:solidFill>
                  <a:schemeClr val="tx1"/>
                </a:solidFill>
                <a:latin typeface="+mn-lt"/>
                <a:ea typeface="+mn-ea"/>
                <a:cs typeface="+mn-cs"/>
              </a:rPr>
              <a:t>de estas entidades y su evolución a lo largo del proceso de adaptación está liderado por un conjunto de reglas. Estas reglas serán las encargadas </a:t>
            </a:r>
            <a:r>
              <a:rPr lang="es-ES" sz="1200" kern="1200" baseline="0" dirty="0" smtClean="0">
                <a:solidFill>
                  <a:schemeClr val="tx1"/>
                </a:solidFill>
                <a:latin typeface="+mn-lt"/>
                <a:ea typeface="+mn-ea"/>
                <a:cs typeface="+mn-cs"/>
              </a:rPr>
              <a:t>de producir </a:t>
            </a:r>
            <a:r>
              <a:rPr lang="es-ES" sz="1200" kern="1200" baseline="0" dirty="0" smtClean="0">
                <a:solidFill>
                  <a:schemeClr val="tx1"/>
                </a:solidFill>
                <a:latin typeface="+mn-lt"/>
                <a:ea typeface="+mn-ea"/>
                <a:cs typeface="+mn-cs"/>
              </a:rPr>
              <a:t>la interfaz de usuario correspondiente según la evaluación de las condiciones actuales.</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20</a:t>
            </a:fld>
            <a:endParaRPr lang="es-ES"/>
          </a:p>
        </p:txBody>
      </p:sp>
    </p:spTree>
    <p:extLst>
      <p:ext uri="{BB962C8B-B14F-4D97-AF65-F5344CB8AC3E}">
        <p14:creationId xmlns:p14="http://schemas.microsoft.com/office/powerpoint/2010/main" val="3219803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Por tanto, para seguir un orden y presentar el modelo diseñado, comenzaremos</a:t>
            </a:r>
            <a:r>
              <a:rPr lang="es-ES" sz="1200" kern="1200" baseline="0" dirty="0" smtClean="0">
                <a:solidFill>
                  <a:schemeClr val="tx1"/>
                </a:solidFill>
                <a:latin typeface="+mn-lt"/>
                <a:ea typeface="+mn-ea"/>
                <a:cs typeface="+mn-cs"/>
              </a:rPr>
              <a:t> con la primera de las entidades mencionadas: el USUARIO. </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21</a:t>
            </a:fld>
            <a:endParaRPr lang="es-ES"/>
          </a:p>
        </p:txBody>
      </p:sp>
    </p:spTree>
    <p:extLst>
      <p:ext uri="{BB962C8B-B14F-4D97-AF65-F5344CB8AC3E}">
        <p14:creationId xmlns:p14="http://schemas.microsoft.com/office/powerpoint/2010/main" val="190554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Repasando la literatura referente al modelado de usuario se ha identificado una clara tendencia a modelar diferentes</a:t>
            </a:r>
            <a:r>
              <a:rPr lang="es-ES" sz="1200" kern="1200" baseline="0" dirty="0" smtClean="0">
                <a:solidFill>
                  <a:schemeClr val="tx1"/>
                </a:solidFill>
                <a:latin typeface="+mn-lt"/>
                <a:ea typeface="+mn-ea"/>
                <a:cs typeface="+mn-cs"/>
              </a:rPr>
              <a:t> características y capacidades del usuario de forma explícita.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Este hecho ha sido históricamente debido a que se ha perseguido una modelización real del usuario, esto es, una aproximación lo más precisa posible de cada una de las posibles características que definen al individuo en cuestión.</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Capacidades relacionadas con los sentidos de la vista, el oído, el tacto y características de lo emocional, gustos y aficiones, estrés, etc. han sido utilizados en los modelos de usuario a lo largo de los últimos años.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22</a:t>
            </a:fld>
            <a:endParaRPr lang="es-ES"/>
          </a:p>
        </p:txBody>
      </p:sp>
    </p:spTree>
    <p:extLst>
      <p:ext uri="{BB962C8B-B14F-4D97-AF65-F5344CB8AC3E}">
        <p14:creationId xmlns:p14="http://schemas.microsoft.com/office/powerpoint/2010/main" val="1301910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 principal problema de esta forma explícita de indicar las capacidades del usuario es la</a:t>
            </a:r>
            <a:r>
              <a:rPr lang="es-ES" baseline="0" dirty="0" smtClean="0"/>
              <a:t> falta de practicidad que implica, provocada por el exceso de aproximación a la realidad. </a:t>
            </a:r>
          </a:p>
          <a:p>
            <a:endParaRPr lang="es-ES" baseline="0" dirty="0" smtClean="0"/>
          </a:p>
          <a:p>
            <a:r>
              <a:rPr lang="es-ES" baseline="0" dirty="0" smtClean="0"/>
              <a:t>Medir capacidades “reales” o características explícitas del usuario requiere tener unos conocimientos médicos y fisiológicos de cada individuo por separado. </a:t>
            </a:r>
          </a:p>
          <a:p>
            <a:endParaRPr lang="es-ES" baseline="0" dirty="0" smtClean="0"/>
          </a:p>
          <a:p>
            <a:r>
              <a:rPr lang="es-ES" baseline="0" dirty="0" smtClean="0"/>
              <a:t>Además, tal y como descubrimos en diferentes reuniones con organizaciones como </a:t>
            </a:r>
            <a:r>
              <a:rPr lang="es-ES" baseline="0" dirty="0" err="1" smtClean="0"/>
              <a:t>Euskalgorrak</a:t>
            </a:r>
            <a:r>
              <a:rPr lang="es-ES" baseline="0" dirty="0" smtClean="0"/>
              <a:t> (Federación Vasca de Asociaciones de Personas Sordas) y la ONCE, usuarios con la misma discapacidad se pueden comportar de forma diferente. </a:t>
            </a:r>
          </a:p>
          <a:p>
            <a:endParaRPr lang="es-ES" baseline="0" dirty="0" smtClean="0"/>
          </a:p>
          <a:p>
            <a:r>
              <a:rPr lang="es-ES" baseline="0" dirty="0" smtClean="0"/>
              <a:t>Este hecho puede deberse a diferentes causas, como características personales como la orientación o incluso a la propia causa que determinó la discapacidad.</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23</a:t>
            </a:fld>
            <a:endParaRPr lang="es-ES"/>
          </a:p>
        </p:txBody>
      </p:sp>
    </p:spTree>
    <p:extLst>
      <p:ext uri="{BB962C8B-B14F-4D97-AF65-F5344CB8AC3E}">
        <p14:creationId xmlns:p14="http://schemas.microsoft.com/office/powerpoint/2010/main" val="235329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En esta tesis, por tanto, se defiende el uso de un enfoque diferente. </a:t>
            </a:r>
          </a:p>
          <a:p>
            <a:endParaRPr lang="es-ES" sz="1200" kern="1200" dirty="0" smtClean="0">
              <a:solidFill>
                <a:schemeClr val="tx1"/>
              </a:solidFill>
              <a:latin typeface="+mn-lt"/>
              <a:ea typeface="+mn-ea"/>
              <a:cs typeface="+mn-cs"/>
            </a:endParaRPr>
          </a:p>
          <a:p>
            <a:r>
              <a:rPr lang="es-ES" sz="1200" kern="1200" dirty="0" smtClean="0">
                <a:solidFill>
                  <a:schemeClr val="tx1"/>
                </a:solidFill>
                <a:latin typeface="+mn-lt"/>
                <a:ea typeface="+mn-ea"/>
                <a:cs typeface="+mn-cs"/>
              </a:rPr>
              <a:t>Frente al</a:t>
            </a:r>
            <a:r>
              <a:rPr lang="es-ES" sz="1200" kern="1200" baseline="0" dirty="0" smtClean="0">
                <a:solidFill>
                  <a:schemeClr val="tx1"/>
                </a:solidFill>
                <a:latin typeface="+mn-lt"/>
                <a:ea typeface="+mn-ea"/>
                <a:cs typeface="+mn-cs"/>
              </a:rPr>
              <a:t> modelado explícito de capacidades y características del usuario, se propone un modelado de </a:t>
            </a:r>
            <a:r>
              <a:rPr lang="es-ES" sz="1200" kern="1200" baseline="0" dirty="0" smtClean="0">
                <a:solidFill>
                  <a:schemeClr val="tx1"/>
                </a:solidFill>
                <a:latin typeface="+mn-lt"/>
                <a:ea typeface="+mn-ea"/>
                <a:cs typeface="+mn-cs"/>
              </a:rPr>
              <a:t>preferencias </a:t>
            </a:r>
            <a:r>
              <a:rPr lang="es-ES" sz="1200" kern="1200" baseline="0" dirty="0" smtClean="0">
                <a:solidFill>
                  <a:schemeClr val="tx1"/>
                </a:solidFill>
                <a:latin typeface="+mn-lt"/>
                <a:ea typeface="+mn-ea"/>
                <a:cs typeface="+mn-cs"/>
              </a:rPr>
              <a:t>de interacción.</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Estas preferencias, implícitamente, pueden venir determinadas por discapacidades del usuario.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Sin embargo, en principio este hecho no es conocido para nosotros.</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24</a:t>
            </a:fld>
            <a:endParaRPr lang="es-ES"/>
          </a:p>
        </p:txBody>
      </p:sp>
    </p:spTree>
    <p:extLst>
      <p:ext uri="{BB962C8B-B14F-4D97-AF65-F5344CB8AC3E}">
        <p14:creationId xmlns:p14="http://schemas.microsoft.com/office/powerpoint/2010/main" val="320886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En la presente diapositiva podemos observar algunos de los modelos estudiados</a:t>
            </a:r>
            <a:r>
              <a:rPr lang="es-ES" sz="1200" kern="1200" baseline="0" dirty="0" smtClean="0">
                <a:solidFill>
                  <a:schemeClr val="tx1"/>
                </a:solidFill>
                <a:latin typeface="+mn-lt"/>
                <a:ea typeface="+mn-ea"/>
                <a:cs typeface="+mn-cs"/>
              </a:rPr>
              <a:t> durante el análisis del estado del arte en esta tesis doctoral.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De entre ellos, destacamos los trabajos de </a:t>
            </a:r>
            <a:r>
              <a:rPr lang="es-ES" sz="1200" kern="1200" baseline="0" dirty="0" err="1" smtClean="0">
                <a:solidFill>
                  <a:schemeClr val="tx1"/>
                </a:solidFill>
                <a:latin typeface="+mn-lt"/>
                <a:ea typeface="+mn-ea"/>
                <a:cs typeface="+mn-cs"/>
              </a:rPr>
              <a:t>Gregor</a:t>
            </a:r>
            <a:r>
              <a:rPr lang="es-ES" sz="1200" kern="1200" baseline="0" dirty="0" smtClean="0">
                <a:solidFill>
                  <a:schemeClr val="tx1"/>
                </a:solidFill>
                <a:latin typeface="+mn-lt"/>
                <a:ea typeface="+mn-ea"/>
                <a:cs typeface="+mn-cs"/>
              </a:rPr>
              <a:t> et al., quienes consideraron como grupo de usuarios objetivo a ancianos.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Una de las mayores contribuciones conceptuales de </a:t>
            </a:r>
            <a:r>
              <a:rPr lang="es-ES" sz="1200" kern="1200" baseline="0" dirty="0" err="1" smtClean="0">
                <a:solidFill>
                  <a:schemeClr val="tx1"/>
                </a:solidFill>
                <a:latin typeface="+mn-lt"/>
                <a:ea typeface="+mn-ea"/>
                <a:cs typeface="+mn-cs"/>
              </a:rPr>
              <a:t>Gregor</a:t>
            </a:r>
            <a:r>
              <a:rPr lang="es-ES" sz="1200" kern="1200" baseline="0" dirty="0" smtClean="0">
                <a:solidFill>
                  <a:schemeClr val="tx1"/>
                </a:solidFill>
                <a:latin typeface="+mn-lt"/>
                <a:ea typeface="+mn-ea"/>
                <a:cs typeface="+mn-cs"/>
              </a:rPr>
              <a:t> et al. fue su definición de usuarios dinámicos. Esta definición defiende que el tiempo devalúa ciertos grados fisiológicos de los usuarios, más si cabe si son ya de avanzada edad.</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25</a:t>
            </a:fld>
            <a:endParaRPr lang="es-ES"/>
          </a:p>
        </p:txBody>
      </p:sp>
    </p:spTree>
    <p:extLst>
      <p:ext uri="{BB962C8B-B14F-4D97-AF65-F5344CB8AC3E}">
        <p14:creationId xmlns:p14="http://schemas.microsoft.com/office/powerpoint/2010/main" val="3561551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Como ya hemos mencionado,</a:t>
            </a:r>
            <a:r>
              <a:rPr lang="es-ES" baseline="0" dirty="0" smtClean="0"/>
              <a:t> en esta tesis se propone un enfoque más práctico. </a:t>
            </a:r>
          </a:p>
          <a:p>
            <a:endParaRPr lang="es-ES" baseline="0" dirty="0" smtClean="0"/>
          </a:p>
          <a:p>
            <a:r>
              <a:rPr lang="es-ES" baseline="0" dirty="0" smtClean="0"/>
              <a:t>Para ello, nos hemos basado en las taxonomías presentadas por Casas et al. en las cuales se defendían conceptos como “</a:t>
            </a:r>
            <a:r>
              <a:rPr lang="es-ES" baseline="0" dirty="0" smtClean="0"/>
              <a:t>Persona. </a:t>
            </a:r>
          </a:p>
          <a:p>
            <a:endParaRPr lang="es-ES" baseline="0" dirty="0" smtClean="0"/>
          </a:p>
          <a:p>
            <a:r>
              <a:rPr lang="es-ES" baseline="0" dirty="0" smtClean="0"/>
              <a:t>Este concepto, </a:t>
            </a:r>
            <a:r>
              <a:rPr lang="es-ES" baseline="0" dirty="0" smtClean="0"/>
              <a:t>originalmente </a:t>
            </a:r>
            <a:r>
              <a:rPr lang="es-ES" baseline="0" dirty="0" smtClean="0"/>
              <a:t>presentado </a:t>
            </a:r>
            <a:r>
              <a:rPr lang="es-ES" baseline="0" dirty="0" smtClean="0"/>
              <a:t>por Cooper y </a:t>
            </a:r>
            <a:r>
              <a:rPr lang="es-ES" baseline="0" dirty="0" err="1" smtClean="0"/>
              <a:t>Saffo</a:t>
            </a:r>
            <a:r>
              <a:rPr lang="es-ES" baseline="0" dirty="0" smtClean="0"/>
              <a:t>, </a:t>
            </a:r>
            <a:r>
              <a:rPr lang="es-ES" baseline="0" dirty="0" smtClean="0"/>
              <a:t>especificaba </a:t>
            </a:r>
            <a:r>
              <a:rPr lang="es-ES" baseline="0" dirty="0" smtClean="0"/>
              <a:t>cómo estas “Personas” no eran personas reales, sino representaciones de las mismas a través de un proceso de diseño. </a:t>
            </a:r>
            <a:endParaRPr lang="es-ES" baseline="0" dirty="0" smtClean="0"/>
          </a:p>
          <a:p>
            <a:endParaRPr lang="es-ES" baseline="0" dirty="0" smtClean="0"/>
          </a:p>
          <a:p>
            <a:r>
              <a:rPr lang="es-ES" baseline="0" dirty="0" smtClean="0"/>
              <a:t>Eran</a:t>
            </a:r>
            <a:r>
              <a:rPr lang="es-ES" baseline="0" dirty="0" smtClean="0"/>
              <a:t>, en palabras textuales de Cooper y </a:t>
            </a:r>
            <a:r>
              <a:rPr lang="es-ES" baseline="0" dirty="0" err="1" smtClean="0"/>
              <a:t>Saffo</a:t>
            </a:r>
            <a:r>
              <a:rPr lang="es-ES" baseline="0" dirty="0" smtClean="0"/>
              <a:t>, “arquetipos hipotéticos de personas reales”.</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26</a:t>
            </a:fld>
            <a:endParaRPr lang="es-ES"/>
          </a:p>
        </p:txBody>
      </p:sp>
    </p:spTree>
    <p:extLst>
      <p:ext uri="{BB962C8B-B14F-4D97-AF65-F5344CB8AC3E}">
        <p14:creationId xmlns:p14="http://schemas.microsoft.com/office/powerpoint/2010/main" val="3827667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Además, Casas</a:t>
            </a:r>
            <a:r>
              <a:rPr lang="es-ES" baseline="0" dirty="0" smtClean="0"/>
              <a:t> et al. hacen una distinción interesante categorizando a los usuarios en dos grupos bien diferenciados:</a:t>
            </a:r>
          </a:p>
          <a:p>
            <a:endParaRPr lang="es-ES" baseline="0" dirty="0" smtClean="0"/>
          </a:p>
          <a:p>
            <a:pPr marL="171450" indent="-171450">
              <a:buFontTx/>
              <a:buChar char="-"/>
            </a:pPr>
            <a:r>
              <a:rPr lang="es-ES" baseline="0" dirty="0" smtClean="0"/>
              <a:t>Por un lado, consideran como grupo primario a aquellos usuarios que se desenvuelven utilizando interfaces que denominan primarias.</a:t>
            </a:r>
          </a:p>
          <a:p>
            <a:pPr marL="171450" indent="-171450">
              <a:buFontTx/>
              <a:buChar char="-"/>
            </a:pPr>
            <a:r>
              <a:rPr lang="es-ES" baseline="0" dirty="0" smtClean="0"/>
              <a:t>Por otro lado, estarían los usuarios que pueden utilizar interfaces primarias, pero con algunas necesidades extra.</a:t>
            </a:r>
          </a:p>
          <a:p>
            <a:endParaRPr lang="es-ES" baseline="0" dirty="0" smtClean="0"/>
          </a:p>
          <a:p>
            <a:r>
              <a:rPr lang="es-ES" baseline="0" dirty="0" smtClean="0"/>
              <a:t>Basados en estos estudios, Casas et al. presentan una taxonomía en la que se define un perfil de usuario basado en 4 pilares: nivel de usuario, interfaz, audio y pantalla. </a:t>
            </a:r>
          </a:p>
          <a:p>
            <a:endParaRPr lang="es-ES" baseline="0" dirty="0" smtClean="0"/>
          </a:p>
          <a:p>
            <a:r>
              <a:rPr lang="es-ES" baseline="0" dirty="0" smtClean="0"/>
              <a:t>Esta solución, aunque lejos de ser representada o extendida semánticamente, puso las bases para el modelado de las entidades del dominio en esta tesis.</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27</a:t>
            </a:fld>
            <a:endParaRPr lang="es-ES"/>
          </a:p>
        </p:txBody>
      </p:sp>
    </p:spTree>
    <p:extLst>
      <p:ext uri="{BB962C8B-B14F-4D97-AF65-F5344CB8AC3E}">
        <p14:creationId xmlns:p14="http://schemas.microsoft.com/office/powerpoint/2010/main" val="3827667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Así, el modelo de usuario de la ontología </a:t>
            </a:r>
            <a:r>
              <a:rPr lang="es-ES" baseline="0" dirty="0" err="1" smtClean="0"/>
              <a:t>AdaptUIOnt</a:t>
            </a:r>
            <a:r>
              <a:rPr lang="es-ES" baseline="0" dirty="0" smtClean="0"/>
              <a:t> diseñada para la adaptación de interfaces de usuario se basa, principalmente, en las siguientes clases:</a:t>
            </a:r>
          </a:p>
          <a:p>
            <a:pPr marL="171450" indent="-171450">
              <a:buFontTx/>
              <a:buChar char="-"/>
            </a:pPr>
            <a:r>
              <a:rPr lang="es-ES" b="1" baseline="0" dirty="0" smtClean="0"/>
              <a:t>(clic) </a:t>
            </a:r>
            <a:r>
              <a:rPr lang="es-ES" baseline="0" dirty="0" smtClean="0"/>
              <a:t>Empezamos con las BASIC DIMENSIONS del usuario. Haciendo uso de las ontologías GUMO y FOAF, esta clase detalla aspectos más relacionados con características básicas del usuario, como su identidad, perfiles online, y otras características explícitas, por si fuera posible su uso futuro.</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A continuación </a:t>
            </a:r>
            <a:r>
              <a:rPr lang="es-ES" b="1" baseline="0" dirty="0" smtClean="0"/>
              <a:t>(clic)</a:t>
            </a:r>
            <a:r>
              <a:rPr lang="es-ES" baseline="0" dirty="0" smtClean="0"/>
              <a:t>, tenemos la clase EXPERIENCE. La experiencia del usuario puede llegar a determinar en gran medida las posibles adaptaciones. No todos los usuarios poseen las mismas características en relación con la interacción con tecnología, ni todos los usuarios entienden del mismo modo, a nivel cognitivo, las interfaces de usuario y sus posibles implicaciones.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En tercer lugar</a:t>
            </a:r>
            <a:r>
              <a:rPr lang="es-ES" baseline="0" dirty="0" smtClean="0"/>
              <a:t>, en </a:t>
            </a:r>
            <a:r>
              <a:rPr lang="es-ES" baseline="0" dirty="0" smtClean="0"/>
              <a:t>el modelo de usuario destacamos la clase INTERFACE </a:t>
            </a:r>
            <a:r>
              <a:rPr lang="es-ES" b="1" baseline="0" dirty="0" smtClean="0"/>
              <a:t>(clic). </a:t>
            </a:r>
            <a:r>
              <a:rPr lang="es-ES" baseline="0" dirty="0" smtClean="0"/>
              <a:t> En </a:t>
            </a:r>
            <a:r>
              <a:rPr lang="es-ES" baseline="0" dirty="0" err="1" smtClean="0"/>
              <a:t>AdaptUIOnt</a:t>
            </a:r>
            <a:r>
              <a:rPr lang="es-ES" baseline="0" dirty="0" smtClean="0"/>
              <a:t> la Interfaz determina el tipo de interacción que el usuario requiere. Obviando posibles discapacidades, el usuario puede indicar si prefiere, por ejemplo, una interacción basada en control por voz, gestos, o por defecto. De nuevo, destacamos en este punto que este hecho puede venir determinado por una discapacidad del usuario o por una discapacidad temporal o contextual causada por los elementos del contexto.</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(siguiente diapositiva)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28</a:t>
            </a:fld>
            <a:endParaRPr lang="es-ES"/>
          </a:p>
        </p:txBody>
      </p:sp>
    </p:spTree>
    <p:extLst>
      <p:ext uri="{BB962C8B-B14F-4D97-AF65-F5344CB8AC3E}">
        <p14:creationId xmlns:p14="http://schemas.microsoft.com/office/powerpoint/2010/main" val="3827667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En cuarto lugar, aprovechando la taxonomía anteriormente citada, tenemos la clase DISPLAY </a:t>
            </a:r>
            <a:r>
              <a:rPr lang="es-ES" b="1" baseline="0" dirty="0" smtClean="0"/>
              <a:t>. </a:t>
            </a:r>
            <a:r>
              <a:rPr lang="es-ES" b="0" baseline="0" dirty="0" smtClean="0"/>
              <a:t>En este caso, </a:t>
            </a:r>
            <a:r>
              <a:rPr lang="es-ES" b="0" baseline="0" dirty="0" err="1" smtClean="0"/>
              <a:t>AdaptUIOnt</a:t>
            </a:r>
            <a:r>
              <a:rPr lang="es-ES" b="0" baseline="0" dirty="0" smtClean="0"/>
              <a:t> modela bajo esta clase una serie de parámetros relacionados con la configuración de la pantalla del dispositivo. Aspectos como el brillo, el contraste, la combinación de colores para evitar posibles problemas como el daltonismo, </a:t>
            </a:r>
            <a:r>
              <a:rPr lang="es-ES" b="0" baseline="0" dirty="0" err="1" smtClean="0"/>
              <a:t>etc</a:t>
            </a:r>
            <a:r>
              <a:rPr lang="es-ES" b="0" baseline="0" dirty="0" smtClean="0"/>
              <a:t>, son modelados aquí. De nuevo, destacamos la capacidad de abstracción de esta clase en cuanto a la realidad referente a las posibles discapacidades del usuario.</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1" baseline="0" dirty="0" smtClean="0"/>
              <a:t>(clic) </a:t>
            </a:r>
            <a:r>
              <a:rPr lang="es-ES" b="0" baseline="0" dirty="0" smtClean="0"/>
              <a:t>A continuación, y del mismo modo que ocurre con la anterior categoría, tenemos la clase AUDIO.  Esta clase se encarga de modelar todos los aspectos de interacción relacionados con el audio, como el volumen, frecuencia, timbre, etc.</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1" baseline="0" dirty="0" smtClean="0"/>
              <a:t>(clic)</a:t>
            </a:r>
            <a:r>
              <a:rPr lang="es-ES" b="0" baseline="0" dirty="0" smtClean="0"/>
              <a:t> Y por último, la clase VIEW. Esta clase se corresponde con la clase View de Android, de la cual extienden otras como la clase </a:t>
            </a:r>
            <a:r>
              <a:rPr lang="es-ES" b="0" baseline="0" dirty="0" err="1" smtClean="0"/>
              <a:t>Button</a:t>
            </a:r>
            <a:r>
              <a:rPr lang="es-ES" b="0" baseline="0" dirty="0" smtClean="0"/>
              <a:t>, la clase </a:t>
            </a:r>
            <a:r>
              <a:rPr lang="es-ES" b="0" baseline="0" dirty="0" err="1" smtClean="0"/>
              <a:t>EditText</a:t>
            </a:r>
            <a:r>
              <a:rPr lang="es-ES" b="0" baseline="0" dirty="0" smtClean="0"/>
              <a:t>, la clase </a:t>
            </a:r>
            <a:r>
              <a:rPr lang="es-ES" b="0" baseline="0" dirty="0" err="1" smtClean="0"/>
              <a:t>TextView</a:t>
            </a:r>
            <a:r>
              <a:rPr lang="es-ES" b="0" baseline="0" dirty="0" smtClean="0"/>
              <a:t>, etc. Estas clases representan los elementos que se muestran en la pantalla en los dispositivos Android. Así, mediante la conceptualización semántica de View, podemos modelar aspectos como la combinación de colores del elemento, el tamaño y color del texto, posición en pantalla, ancho y alto, etc. </a:t>
            </a:r>
            <a:endParaRPr lang="es-ES" baseline="0" dirty="0" smtClean="0"/>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29</a:t>
            </a:fld>
            <a:endParaRPr lang="es-ES"/>
          </a:p>
        </p:txBody>
      </p:sp>
    </p:spTree>
    <p:extLst>
      <p:ext uri="{BB962C8B-B14F-4D97-AF65-F5344CB8AC3E}">
        <p14:creationId xmlns:p14="http://schemas.microsoft.com/office/powerpoint/2010/main" val="382766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Por tanto, me dispongo a comenzar esta presentación</a:t>
            </a:r>
            <a:r>
              <a:rPr lang="es-ES" baseline="0" dirty="0" smtClean="0"/>
              <a:t> destacando algunas definiciones y características de las principales áreas de investigación estudiadas.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a:t>
            </a:fld>
            <a:endParaRPr lang="es-ES"/>
          </a:p>
        </p:txBody>
      </p:sp>
    </p:spTree>
    <p:extLst>
      <p:ext uri="{BB962C8B-B14F-4D97-AF65-F5344CB8AC3E}">
        <p14:creationId xmlns:p14="http://schemas.microsoft.com/office/powerpoint/2010/main" val="2313028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diagrama podemos observar cómo estas clases se relacionan directamente con la clase </a:t>
            </a:r>
            <a:r>
              <a:rPr lang="es-ES" dirty="0" err="1" smtClean="0"/>
              <a:t>UserCharacteristics</a:t>
            </a:r>
            <a:r>
              <a:rPr lang="es-ES" dirty="0" smtClean="0"/>
              <a:t> </a:t>
            </a:r>
            <a:r>
              <a:rPr lang="es-ES" b="1" dirty="0" smtClean="0"/>
              <a:t>(clic)</a:t>
            </a:r>
            <a:r>
              <a:rPr lang="es-ES" dirty="0" smtClean="0"/>
              <a:t>. </a:t>
            </a:r>
          </a:p>
          <a:p>
            <a:endParaRPr lang="es-ES" dirty="0" smtClean="0"/>
          </a:p>
          <a:p>
            <a:r>
              <a:rPr lang="es-ES" dirty="0" smtClean="0"/>
              <a:t>Como hemos comentado anteriormente, en </a:t>
            </a:r>
            <a:r>
              <a:rPr lang="es-ES" dirty="0" err="1" smtClean="0"/>
              <a:t>AdaptUIOnt</a:t>
            </a:r>
            <a:r>
              <a:rPr lang="es-ES" dirty="0" smtClean="0"/>
              <a:t> se</a:t>
            </a:r>
            <a:r>
              <a:rPr lang="es-ES" baseline="0" dirty="0" smtClean="0"/>
              <a:t> define al usuario a través de un conjunto de características que lo definen. De ahí que la clase Usuario esté relacionada con esta </a:t>
            </a:r>
            <a:r>
              <a:rPr lang="es-ES" baseline="0" dirty="0" err="1" smtClean="0"/>
              <a:t>UserCharacteristics</a:t>
            </a:r>
            <a:r>
              <a:rPr lang="es-ES" baseline="0" dirty="0" smtClean="0"/>
              <a:t>.</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30</a:t>
            </a:fld>
            <a:endParaRPr lang="es-ES"/>
          </a:p>
        </p:txBody>
      </p:sp>
    </p:spTree>
    <p:extLst>
      <p:ext uri="{BB962C8B-B14F-4D97-AF65-F5344CB8AC3E}">
        <p14:creationId xmlns:p14="http://schemas.microsoft.com/office/powerpoint/2010/main" val="2268668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Volviendo a las entidades a destacar</a:t>
            </a:r>
            <a:r>
              <a:rPr lang="es-ES" sz="1200" kern="1200" baseline="0" dirty="0" smtClean="0">
                <a:solidFill>
                  <a:schemeClr val="tx1"/>
                </a:solidFill>
                <a:latin typeface="+mn-lt"/>
                <a:ea typeface="+mn-ea"/>
                <a:cs typeface="+mn-cs"/>
              </a:rPr>
              <a:t> en el dominio de las interfaces adaptables y una vez explicado el modelo de usuario, a continuación pasamos a hablar del enfoque seguido para el modelo de CONTEXTO.</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31</a:t>
            </a:fld>
            <a:endParaRPr lang="es-ES"/>
          </a:p>
        </p:txBody>
      </p:sp>
    </p:spTree>
    <p:extLst>
      <p:ext uri="{BB962C8B-B14F-4D97-AF65-F5344CB8AC3E}">
        <p14:creationId xmlns:p14="http://schemas.microsoft.com/office/powerpoint/2010/main" val="531851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En esta tesis doctoral</a:t>
            </a:r>
            <a:r>
              <a:rPr lang="es-ES" sz="1200" kern="1200" baseline="0" dirty="0" smtClean="0">
                <a:solidFill>
                  <a:schemeClr val="tx1"/>
                </a:solidFill>
                <a:latin typeface="+mn-lt"/>
                <a:ea typeface="+mn-ea"/>
                <a:cs typeface="+mn-cs"/>
              </a:rPr>
              <a:t> contemplamos varias definiciones de CONTEXTO  que, si bien se parecen, en realidad se complementan entre ellas.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Sin embargo, para facilitar la comprensión de la base sobre la cual se diseña el modelo de contexto en </a:t>
            </a:r>
            <a:r>
              <a:rPr lang="es-ES" sz="1200" kern="1200" baseline="0" dirty="0" err="1" smtClean="0">
                <a:solidFill>
                  <a:schemeClr val="tx1"/>
                </a:solidFill>
                <a:latin typeface="+mn-lt"/>
                <a:ea typeface="+mn-ea"/>
                <a:cs typeface="+mn-cs"/>
              </a:rPr>
              <a:t>AdaptUIOnt</a:t>
            </a:r>
            <a:r>
              <a:rPr lang="es-ES" sz="1200" kern="1200" baseline="0" dirty="0" smtClean="0">
                <a:solidFill>
                  <a:schemeClr val="tx1"/>
                </a:solidFill>
                <a:latin typeface="+mn-lt"/>
                <a:ea typeface="+mn-ea"/>
                <a:cs typeface="+mn-cs"/>
              </a:rPr>
              <a:t>, vamos a destacar la definición de Dey.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Dey, define el contexto como cualquier información que puede ser utilizada para caracterizar la situación de una entidad.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Para Dey, una entidad es una persona, un lugar, un objeto o cualquier agente que se considere relevante para la interacción entre el usuario y la aplicación.</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32</a:t>
            </a:fld>
            <a:endParaRPr lang="es-ES"/>
          </a:p>
        </p:txBody>
      </p:sp>
    </p:spTree>
    <p:extLst>
      <p:ext uri="{BB962C8B-B14F-4D97-AF65-F5344CB8AC3E}">
        <p14:creationId xmlns:p14="http://schemas.microsoft.com/office/powerpoint/2010/main" val="1240416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Así, consideramos que el contexto</a:t>
            </a:r>
            <a:r>
              <a:rPr lang="es-ES" sz="1200" kern="1200" baseline="0" dirty="0" smtClean="0">
                <a:solidFill>
                  <a:schemeClr val="tx1"/>
                </a:solidFill>
                <a:latin typeface="+mn-lt"/>
                <a:ea typeface="+mn-ea"/>
                <a:cs typeface="+mn-cs"/>
              </a:rPr>
              <a:t> está formado conceptualmente por el conjunto de características físicas y lógicas que ocurren en el instante de tiempo actual. Temperatura, luminosidad, localización absoluta o relativa, tiempo, etc. constituyen en conjunto lo que entendemos por contexto.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En cualquier caso, y al igual que ocurría con el modelo de usuario, en la ilustración se muestran los modelos de contexto estudiados durante el desarrollo de esta tesis doctoral. </a:t>
            </a:r>
          </a:p>
          <a:p>
            <a:endParaRPr lang="es-ES" sz="1200" kern="1200" baseline="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33</a:t>
            </a:fld>
            <a:endParaRPr lang="es-ES"/>
          </a:p>
        </p:txBody>
      </p:sp>
    </p:spTree>
    <p:extLst>
      <p:ext uri="{BB962C8B-B14F-4D97-AF65-F5344CB8AC3E}">
        <p14:creationId xmlns:p14="http://schemas.microsoft.com/office/powerpoint/2010/main" val="1240416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De entre todos ellos podemos destacar como</a:t>
            </a:r>
            <a:r>
              <a:rPr lang="es-ES" sz="1200" kern="1200" baseline="0" dirty="0" smtClean="0">
                <a:solidFill>
                  <a:schemeClr val="tx1"/>
                </a:solidFill>
                <a:latin typeface="+mn-lt"/>
                <a:ea typeface="+mn-ea"/>
                <a:cs typeface="+mn-cs"/>
              </a:rPr>
              <a:t> significativo el enfoque de </a:t>
            </a:r>
            <a:r>
              <a:rPr lang="es-ES" sz="1200" kern="1200" baseline="0" dirty="0" err="1" smtClean="0">
                <a:solidFill>
                  <a:schemeClr val="tx1"/>
                </a:solidFill>
                <a:latin typeface="+mn-lt"/>
                <a:ea typeface="+mn-ea"/>
                <a:cs typeface="+mn-cs"/>
              </a:rPr>
              <a:t>Henricksen</a:t>
            </a:r>
            <a:r>
              <a:rPr lang="es-ES" sz="1200" kern="1200" baseline="0" dirty="0" smtClean="0">
                <a:solidFill>
                  <a:schemeClr val="tx1"/>
                </a:solidFill>
                <a:latin typeface="+mn-lt"/>
                <a:ea typeface="+mn-ea"/>
                <a:cs typeface="+mn-cs"/>
              </a:rPr>
              <a:t> et al., quienes realizaron las siguientes puntualizaciones del contexto: </a:t>
            </a:r>
          </a:p>
          <a:p>
            <a:pPr marL="628650" lvl="1" indent="-171450">
              <a:buFontTx/>
              <a:buChar char="-"/>
            </a:pPr>
            <a:r>
              <a:rPr lang="es-ES" dirty="0" smtClean="0"/>
              <a:t>En primer lugar, la información contextual</a:t>
            </a:r>
            <a:r>
              <a:rPr lang="es-ES" baseline="0" dirty="0" smtClean="0"/>
              <a:t> presenta características temporales tanto estáticas como dinámicas, como la localización. Además, la persistencia de las características dinámicas puede cambiar rápidamente.</a:t>
            </a:r>
          </a:p>
          <a:p>
            <a:pPr marL="628650" lvl="1" indent="-171450">
              <a:buFontTx/>
              <a:buChar char="-"/>
            </a:pPr>
            <a:r>
              <a:rPr lang="es-ES" baseline="0" dirty="0" smtClean="0"/>
              <a:t>La información del contexto puede ser imperfecta si no refleja un estado del mundo real. También puede ser inconsistente si lleva a contradicciones, o incompleta si algunos aspectos son desconocidos.</a:t>
            </a:r>
          </a:p>
          <a:p>
            <a:pPr marL="628650" lvl="1" indent="-171450">
              <a:buFontTx/>
              <a:buChar char="-"/>
            </a:pPr>
            <a:r>
              <a:rPr lang="es-ES" baseline="0" dirty="0" smtClean="0"/>
              <a:t>En tercer lugar, la información contextual puede ser representada de diferentes formas debido a que cada sensor puede “hablar” un lenguaje diferente y específico.</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34</a:t>
            </a:fld>
            <a:endParaRPr lang="es-ES"/>
          </a:p>
        </p:txBody>
      </p:sp>
    </p:spTree>
    <p:extLst>
      <p:ext uri="{BB962C8B-B14F-4D97-AF65-F5344CB8AC3E}">
        <p14:creationId xmlns:p14="http://schemas.microsoft.com/office/powerpoint/2010/main" val="1240416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sz="1200" kern="1200" dirty="0" smtClean="0">
                <a:solidFill>
                  <a:schemeClr val="tx1"/>
                </a:solidFill>
                <a:latin typeface="+mn-lt"/>
                <a:ea typeface="+mn-ea"/>
                <a:cs typeface="+mn-cs"/>
              </a:rPr>
              <a:t>En</a:t>
            </a:r>
            <a:r>
              <a:rPr lang="es-ES" sz="1200" kern="1200" baseline="0" dirty="0" smtClean="0">
                <a:solidFill>
                  <a:schemeClr val="tx1"/>
                </a:solidFill>
                <a:latin typeface="+mn-lt"/>
                <a:ea typeface="+mn-ea"/>
                <a:cs typeface="+mn-cs"/>
              </a:rPr>
              <a:t> relación con los modelos de usuario y contexto, u</a:t>
            </a:r>
            <a:r>
              <a:rPr lang="es-ES" sz="1200" kern="1200" dirty="0" smtClean="0">
                <a:solidFill>
                  <a:schemeClr val="tx1"/>
                </a:solidFill>
                <a:latin typeface="+mn-lt"/>
                <a:ea typeface="+mn-ea"/>
                <a:cs typeface="+mn-cs"/>
              </a:rPr>
              <a:t>na de las características que más se suele modelar en algunos</a:t>
            </a:r>
            <a:r>
              <a:rPr lang="es-ES" sz="1200" kern="1200" baseline="0" dirty="0" smtClean="0">
                <a:solidFill>
                  <a:schemeClr val="tx1"/>
                </a:solidFill>
                <a:latin typeface="+mn-lt"/>
                <a:ea typeface="+mn-ea"/>
                <a:cs typeface="+mn-cs"/>
              </a:rPr>
              <a:t> perfiles de usuario son las actividades.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Por norma general, las actividades suelen utilizarse para enriquecer el conocimiento acerca del usuario, extrayendo de esta forma las tareas que pueda estar realizando y sus posibles y diferentes implicaciones.</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Sin embargo, en esta tesis se plantea un modelo de actividades que caracterizan el contexto. </a:t>
            </a:r>
          </a:p>
          <a:p>
            <a:r>
              <a:rPr lang="es-ES" sz="1200" kern="1200" baseline="0" dirty="0" smtClean="0">
                <a:solidFill>
                  <a:schemeClr val="tx1"/>
                </a:solidFill>
                <a:latin typeface="+mn-lt"/>
                <a:ea typeface="+mn-ea"/>
                <a:cs typeface="+mn-cs"/>
              </a:rPr>
              <a:t>Al igual que ocurría con las capacidades, resulta difícil gestionar actividades concretas, identificarlas, medirlas y representar cada una de ellas. </a:t>
            </a:r>
          </a:p>
          <a:p>
            <a:r>
              <a:rPr lang="es-ES" sz="1200" kern="1200" baseline="0" dirty="0" smtClean="0">
                <a:solidFill>
                  <a:schemeClr val="tx1"/>
                </a:solidFill>
                <a:latin typeface="+mn-lt"/>
                <a:ea typeface="+mn-ea"/>
                <a:cs typeface="+mn-cs"/>
              </a:rPr>
              <a:t>Por tanto, se ha realizado una generalización de las actividades que más tienen que ver con el contexto y con la interacción. </a:t>
            </a:r>
          </a:p>
          <a:p>
            <a:r>
              <a:rPr lang="es-ES" sz="1200" kern="1200" baseline="0" dirty="0" smtClean="0">
                <a:solidFill>
                  <a:schemeClr val="tx1"/>
                </a:solidFill>
                <a:latin typeface="+mn-lt"/>
                <a:ea typeface="+mn-ea"/>
                <a:cs typeface="+mn-cs"/>
              </a:rPr>
              <a:t>A estos conjuntos de actividades las hemos llamado </a:t>
            </a:r>
            <a:r>
              <a:rPr lang="es-ES" sz="1200" i="1" kern="1200" baseline="0" dirty="0" err="1" smtClean="0">
                <a:solidFill>
                  <a:schemeClr val="tx1"/>
                </a:solidFill>
                <a:latin typeface="+mn-lt"/>
                <a:ea typeface="+mn-ea"/>
                <a:cs typeface="+mn-cs"/>
              </a:rPr>
              <a:t>Stressful</a:t>
            </a:r>
            <a:r>
              <a:rPr lang="es-ES" sz="1200" i="1" kern="1200" baseline="0" dirty="0" smtClean="0">
                <a:solidFill>
                  <a:schemeClr val="tx1"/>
                </a:solidFill>
                <a:latin typeface="+mn-lt"/>
                <a:ea typeface="+mn-ea"/>
                <a:cs typeface="+mn-cs"/>
              </a:rPr>
              <a:t> </a:t>
            </a:r>
            <a:r>
              <a:rPr lang="es-ES" sz="1200" i="1" kern="1200" baseline="0" dirty="0" err="1" smtClean="0">
                <a:solidFill>
                  <a:schemeClr val="tx1"/>
                </a:solidFill>
                <a:latin typeface="+mn-lt"/>
                <a:ea typeface="+mn-ea"/>
                <a:cs typeface="+mn-cs"/>
              </a:rPr>
              <a:t>Conditions</a:t>
            </a:r>
            <a:r>
              <a:rPr lang="es-ES" sz="1200" kern="1200" baseline="0" dirty="0" smtClean="0">
                <a:solidFill>
                  <a:schemeClr val="tx1"/>
                </a:solidFill>
                <a:latin typeface="+mn-lt"/>
                <a:ea typeface="+mn-ea"/>
                <a:cs typeface="+mn-cs"/>
              </a:rPr>
              <a:t>, o condiciones de estrés, y las enumeramos a continuación:</a:t>
            </a:r>
          </a:p>
          <a:p>
            <a:endParaRPr lang="es-ES" sz="1200" kern="1200" baseline="0" dirty="0" smtClean="0">
              <a:solidFill>
                <a:schemeClr val="tx1"/>
              </a:solidFill>
              <a:latin typeface="+mn-lt"/>
              <a:ea typeface="+mn-ea"/>
              <a:cs typeface="+mn-cs"/>
            </a:endParaRPr>
          </a:p>
          <a:p>
            <a:pPr marL="171450" indent="-171450">
              <a:buFontTx/>
              <a:buChar char="-"/>
            </a:pPr>
            <a:r>
              <a:rPr lang="es-ES" sz="1200" kern="1200" baseline="0" dirty="0" smtClean="0">
                <a:solidFill>
                  <a:schemeClr val="tx1"/>
                </a:solidFill>
                <a:latin typeface="+mn-lt"/>
                <a:ea typeface="+mn-ea"/>
                <a:cs typeface="+mn-cs"/>
              </a:rPr>
              <a:t>Primero, destacamos aquellas actividades que limitan el uso de las manos. Por ejemplo, cocinar.</a:t>
            </a:r>
          </a:p>
          <a:p>
            <a:pPr marL="171450" indent="-171450">
              <a:buFontTx/>
              <a:buChar char="-"/>
            </a:pPr>
            <a:r>
              <a:rPr lang="es-ES" sz="1200" kern="1200" baseline="0" dirty="0" smtClean="0">
                <a:solidFill>
                  <a:schemeClr val="tx1"/>
                </a:solidFill>
                <a:latin typeface="+mn-lt"/>
                <a:ea typeface="+mn-ea"/>
                <a:cs typeface="+mn-cs"/>
              </a:rPr>
              <a:t>En segundo lugar, destacamos aquellas que limitan el uso de la voz. Estas actividades suelen estar relacionadas con la localización, como puede ser una estación de transportes o una biblioteca.</a:t>
            </a:r>
          </a:p>
          <a:p>
            <a:pPr marL="171450" indent="-171450">
              <a:buFontTx/>
              <a:buChar char="-"/>
            </a:pPr>
            <a:r>
              <a:rPr lang="es-ES" sz="1200" kern="1200" baseline="0" dirty="0" smtClean="0">
                <a:solidFill>
                  <a:schemeClr val="tx1"/>
                </a:solidFill>
                <a:latin typeface="+mn-lt"/>
                <a:ea typeface="+mn-ea"/>
                <a:cs typeface="+mn-cs"/>
              </a:rPr>
              <a:t>En tercer lugar encontramos las actividades que limitan la capacidad visual.</a:t>
            </a:r>
          </a:p>
          <a:p>
            <a:pPr marL="171450" indent="-171450">
              <a:buFontTx/>
              <a:buChar char="-"/>
            </a:pPr>
            <a:r>
              <a:rPr lang="es-ES" sz="1200" kern="1200" baseline="0" dirty="0" smtClean="0">
                <a:solidFill>
                  <a:schemeClr val="tx1"/>
                </a:solidFill>
                <a:latin typeface="+mn-lt"/>
                <a:ea typeface="+mn-ea"/>
                <a:cs typeface="+mn-cs"/>
              </a:rPr>
              <a:t>A continuación, aquellas </a:t>
            </a:r>
            <a:r>
              <a:rPr lang="es-ES" sz="1200" kern="1200" baseline="0" dirty="0" smtClean="0">
                <a:solidFill>
                  <a:schemeClr val="tx1"/>
                </a:solidFill>
                <a:latin typeface="+mn-lt"/>
                <a:ea typeface="+mn-ea"/>
                <a:cs typeface="+mn-cs"/>
              </a:rPr>
              <a:t>que </a:t>
            </a:r>
            <a:r>
              <a:rPr lang="es-ES" sz="1200" kern="1200" baseline="0" dirty="0" smtClean="0">
                <a:solidFill>
                  <a:schemeClr val="tx1"/>
                </a:solidFill>
                <a:latin typeface="+mn-lt"/>
                <a:ea typeface="+mn-ea"/>
                <a:cs typeface="+mn-cs"/>
              </a:rPr>
              <a:t>limitan la atención. Por ejemplo, la conducción.</a:t>
            </a:r>
          </a:p>
          <a:p>
            <a:pPr marL="171450" indent="-171450">
              <a:buFontTx/>
              <a:buChar char="-"/>
            </a:pPr>
            <a:r>
              <a:rPr lang="es-ES" sz="1200" kern="1200" baseline="0" dirty="0" smtClean="0">
                <a:solidFill>
                  <a:schemeClr val="tx1"/>
                </a:solidFill>
                <a:latin typeface="+mn-lt"/>
                <a:ea typeface="+mn-ea"/>
                <a:cs typeface="+mn-cs"/>
              </a:rPr>
              <a:t>Por último, las actividades que limitan el movimiento.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35</a:t>
            </a:fld>
            <a:endParaRPr lang="es-ES"/>
          </a:p>
        </p:txBody>
      </p:sp>
    </p:spTree>
    <p:extLst>
      <p:ext uri="{BB962C8B-B14F-4D97-AF65-F5344CB8AC3E}">
        <p14:creationId xmlns:p14="http://schemas.microsoft.com/office/powerpoint/2010/main" val="1240416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Así, en el modelo de contexto y tal y como </a:t>
            </a:r>
            <a:r>
              <a:rPr lang="es-ES" sz="1200" kern="1200" baseline="0" dirty="0" smtClean="0">
                <a:solidFill>
                  <a:schemeClr val="tx1"/>
                </a:solidFill>
                <a:latin typeface="+mn-lt"/>
                <a:ea typeface="+mn-ea"/>
                <a:cs typeface="+mn-cs"/>
              </a:rPr>
              <a:t>ocurría anteriormente, todas las clases importantes se relacionan a través de la clase </a:t>
            </a:r>
            <a:r>
              <a:rPr lang="es-ES" sz="1200" kern="1200" baseline="0" dirty="0" err="1" smtClean="0">
                <a:solidFill>
                  <a:schemeClr val="tx1"/>
                </a:solidFill>
                <a:latin typeface="+mn-lt"/>
                <a:ea typeface="+mn-ea"/>
                <a:cs typeface="+mn-cs"/>
              </a:rPr>
              <a:t>ContextCharacteristics</a:t>
            </a:r>
            <a:r>
              <a:rPr lang="es-ES" sz="1200" kern="1200" baseline="0" dirty="0" smtClean="0">
                <a:solidFill>
                  <a:schemeClr val="tx1"/>
                </a:solidFill>
                <a:latin typeface="+mn-lt"/>
                <a:ea typeface="+mn-ea"/>
                <a:cs typeface="+mn-cs"/>
              </a:rPr>
              <a:t>.</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Del mismo modo que ocurría en anteriores diagramas que describen la ontología, las relaciones de objeto que relacionan los conceptos representados mediante las clases referentes al contexto se definen mediante relaciones de pertenencia.</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36</a:t>
            </a:fld>
            <a:endParaRPr lang="es-ES"/>
          </a:p>
        </p:txBody>
      </p:sp>
    </p:spTree>
    <p:extLst>
      <p:ext uri="{BB962C8B-B14F-4D97-AF65-F5344CB8AC3E}">
        <p14:creationId xmlns:p14="http://schemas.microsoft.com/office/powerpoint/2010/main" val="1240416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Volviendo a las entidades a destacar</a:t>
            </a:r>
            <a:r>
              <a:rPr lang="es-ES" sz="1200" kern="1200" baseline="0" dirty="0" smtClean="0">
                <a:solidFill>
                  <a:schemeClr val="tx1"/>
                </a:solidFill>
                <a:latin typeface="+mn-lt"/>
                <a:ea typeface="+mn-ea"/>
                <a:cs typeface="+mn-cs"/>
              </a:rPr>
              <a:t> en el dominio de las interfaces adaptables y una vez explicado el modelo de contexto, a continuación pasamos a hablar del enfoque seguido para el modelo del DISPOSITIVO.</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37</a:t>
            </a:fld>
            <a:endParaRPr lang="es-ES"/>
          </a:p>
        </p:txBody>
      </p:sp>
    </p:spTree>
    <p:extLst>
      <p:ext uri="{BB962C8B-B14F-4D97-AF65-F5344CB8AC3E}">
        <p14:creationId xmlns:p14="http://schemas.microsoft.com/office/powerpoint/2010/main" val="53185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Los dispositivos en </a:t>
            </a:r>
            <a:r>
              <a:rPr lang="es-ES" baseline="0" dirty="0" err="1" smtClean="0"/>
              <a:t>AdaptUIOnt</a:t>
            </a:r>
            <a:r>
              <a:rPr lang="es-ES" baseline="0" dirty="0" smtClean="0"/>
              <a:t> están caracterizados por un conjunto de características agrupados en Software y Hardware. </a:t>
            </a:r>
          </a:p>
          <a:p>
            <a:endParaRPr lang="es-ES" baseline="0" dirty="0" smtClean="0"/>
          </a:p>
          <a:p>
            <a:r>
              <a:rPr lang="es-ES" baseline="0" dirty="0" smtClean="0"/>
              <a:t>Ambos grupos, con sus respectivos atributos, forman la caracterización final del dispositivo utilizado por el usuario, destacando aquellas características consideradas como dinámicas, como es el caso de la batería, procesador o memoria disponible.</a:t>
            </a:r>
          </a:p>
          <a:p>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38</a:t>
            </a:fld>
            <a:endParaRPr lang="es-ES"/>
          </a:p>
        </p:txBody>
      </p:sp>
    </p:spTree>
    <p:extLst>
      <p:ext uri="{BB962C8B-B14F-4D97-AF65-F5344CB8AC3E}">
        <p14:creationId xmlns:p14="http://schemas.microsoft.com/office/powerpoint/2010/main" val="3534525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caso, el</a:t>
            </a:r>
            <a:r>
              <a:rPr lang="es-ES" baseline="0" dirty="0" smtClean="0"/>
              <a:t> modelado del dispositivo resulta más sencillo que en los dos casos anteriores.</a:t>
            </a:r>
          </a:p>
          <a:p>
            <a:endParaRPr lang="es-ES" baseline="0" dirty="0" smtClean="0"/>
          </a:p>
          <a:p>
            <a:r>
              <a:rPr lang="es-ES" baseline="0" dirty="0" smtClean="0"/>
              <a:t>Como se ve en la imagen se ha dividido en dos categorías, software y hardware, destacando especialmente aquellos clases que modelan aspectos dinámicos como la batería o memoria disponibles, orientación, etc., características que tienen más que ver con el hardware relacionado con los diferentes sensores que pueda tener el dispositivo en cuestión.</a:t>
            </a:r>
          </a:p>
          <a:p>
            <a:endParaRPr lang="es-ES" baseline="0" dirty="0" smtClean="0"/>
          </a:p>
          <a:p>
            <a:r>
              <a:rPr lang="es-ES" baseline="0" dirty="0" smtClean="0"/>
              <a:t>AGUA</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39</a:t>
            </a:fld>
            <a:endParaRPr lang="es-ES"/>
          </a:p>
        </p:txBody>
      </p:sp>
    </p:spTree>
    <p:extLst>
      <p:ext uri="{BB962C8B-B14F-4D97-AF65-F5344CB8AC3E}">
        <p14:creationId xmlns:p14="http://schemas.microsoft.com/office/powerpoint/2010/main" val="3534525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latin typeface="+mn-lt"/>
                <a:ea typeface="+mn-ea"/>
                <a:cs typeface="+mn-cs"/>
              </a:rPr>
              <a:t>Primeramente, y para</a:t>
            </a:r>
            <a:r>
              <a:rPr lang="es-ES" sz="1200" kern="1200" baseline="0" dirty="0" smtClean="0">
                <a:latin typeface="+mn-lt"/>
                <a:ea typeface="+mn-ea"/>
                <a:cs typeface="+mn-cs"/>
              </a:rPr>
              <a:t> contextualizar la temática de esta tesis doctoral, </a:t>
            </a:r>
            <a:r>
              <a:rPr lang="es-ES" sz="1200" kern="1200" dirty="0" smtClean="0">
                <a:latin typeface="+mn-lt"/>
                <a:ea typeface="+mn-ea"/>
                <a:cs typeface="+mn-cs"/>
              </a:rPr>
              <a:t> </a:t>
            </a:r>
            <a:r>
              <a:rPr lang="es-ES" sz="1200" kern="1200" baseline="0" dirty="0" smtClean="0">
                <a:latin typeface="+mn-lt"/>
                <a:ea typeface="+mn-ea"/>
                <a:cs typeface="+mn-cs"/>
              </a:rPr>
              <a:t>se definen las diferentes áreas de investigación que enmarcan el desarrollo de la misma.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En primer lugar definimos el concepto de </a:t>
            </a:r>
            <a:r>
              <a:rPr lang="es-ES" sz="1200" i="1" kern="1200" baseline="0" dirty="0" smtClean="0">
                <a:latin typeface="+mn-lt"/>
                <a:ea typeface="+mn-ea"/>
                <a:cs typeface="+mn-cs"/>
              </a:rPr>
              <a:t>Universal </a:t>
            </a:r>
            <a:r>
              <a:rPr lang="es-ES" sz="1200" i="1" kern="1200" baseline="0" dirty="0" err="1" smtClean="0">
                <a:latin typeface="+mn-lt"/>
                <a:ea typeface="+mn-ea"/>
                <a:cs typeface="+mn-cs"/>
              </a:rPr>
              <a:t>Design</a:t>
            </a:r>
            <a:r>
              <a:rPr lang="es-ES" sz="1200" i="1" kern="1200" baseline="0" dirty="0" smtClean="0">
                <a:latin typeface="+mn-lt"/>
                <a:ea typeface="+mn-ea"/>
                <a:cs typeface="+mn-cs"/>
              </a:rPr>
              <a:t> </a:t>
            </a:r>
            <a:r>
              <a:rPr lang="es-ES" sz="1200" i="0" kern="1200" baseline="0" dirty="0" smtClean="0">
                <a:latin typeface="+mn-lt"/>
                <a:ea typeface="+mn-ea"/>
                <a:cs typeface="+mn-cs"/>
              </a:rPr>
              <a:t>o Diseño Universal</a:t>
            </a:r>
            <a:r>
              <a:rPr lang="es-ES" sz="1200" kern="1200" baseline="0" dirty="0" smtClean="0">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Tal y como establecen </a:t>
            </a:r>
            <a:r>
              <a:rPr lang="es-ES" sz="1200" kern="1200" baseline="0" dirty="0" err="1" smtClean="0">
                <a:latin typeface="+mn-lt"/>
                <a:ea typeface="+mn-ea"/>
                <a:cs typeface="+mn-cs"/>
              </a:rPr>
              <a:t>Story</a:t>
            </a:r>
            <a:r>
              <a:rPr lang="es-ES" sz="1200" kern="1200" baseline="0" dirty="0" smtClean="0">
                <a:latin typeface="+mn-lt"/>
                <a:ea typeface="+mn-ea"/>
                <a:cs typeface="+mn-cs"/>
              </a:rPr>
              <a:t>, </a:t>
            </a:r>
            <a:r>
              <a:rPr lang="es-ES" sz="1200" kern="1200" baseline="0" dirty="0" err="1" smtClean="0">
                <a:latin typeface="+mn-lt"/>
                <a:ea typeface="+mn-ea"/>
                <a:cs typeface="+mn-cs"/>
              </a:rPr>
              <a:t>Mueller</a:t>
            </a:r>
            <a:r>
              <a:rPr lang="es-ES" sz="1200" kern="1200" baseline="0" dirty="0" smtClean="0">
                <a:latin typeface="+mn-lt"/>
                <a:ea typeface="+mn-ea"/>
                <a:cs typeface="+mn-cs"/>
              </a:rPr>
              <a:t> y Mace, el objetivo principal del diseño universal es el de conseguir que los productos diseñados sean usables para la máxima cantidad de personas, incluyendo todos los rangos de edades y capacidades.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a:t>
            </a:fld>
            <a:endParaRPr lang="es-ES"/>
          </a:p>
        </p:txBody>
      </p:sp>
    </p:spTree>
    <p:extLst>
      <p:ext uri="{BB962C8B-B14F-4D97-AF65-F5344CB8AC3E}">
        <p14:creationId xmlns:p14="http://schemas.microsoft.com/office/powerpoint/2010/main" val="940107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Una vez </a:t>
            </a:r>
            <a:r>
              <a:rPr lang="es-ES" dirty="0" smtClean="0"/>
              <a:t>explicadas </a:t>
            </a:r>
            <a:r>
              <a:rPr lang="es-ES" dirty="0" smtClean="0"/>
              <a:t>las entidades pertenecientes al dominio que lo componen</a:t>
            </a:r>
            <a:r>
              <a:rPr lang="es-ES" baseline="0" dirty="0" smtClean="0"/>
              <a:t>, procederemos a esquematizar la relación entre el modelo y las reglas de adaptación, las cuales explicaremos a continuación.</a:t>
            </a:r>
          </a:p>
          <a:p>
            <a:endParaRPr lang="es-ES" baseline="0" dirty="0" smtClean="0"/>
          </a:p>
          <a:p>
            <a:r>
              <a:rPr lang="es-ES" baseline="0" dirty="0" smtClean="0"/>
              <a:t>El modelo se ha dividido conceptualmente en dos partes. La primera de ellas, la hemos denominado el Modelo de Entidades </a:t>
            </a:r>
            <a:r>
              <a:rPr lang="es-ES" b="1" baseline="0" dirty="0" smtClean="0"/>
              <a:t>(clic)</a:t>
            </a:r>
            <a:r>
              <a:rPr lang="es-ES" baseline="0" dirty="0" smtClean="0"/>
              <a:t>. En esta parte del modelo tenemos las 3 clases que representan las entidades principales en el dominio de </a:t>
            </a:r>
            <a:r>
              <a:rPr lang="es-ES" baseline="0" dirty="0" err="1" smtClean="0"/>
              <a:t>AdaptUIOnt</a:t>
            </a:r>
            <a:r>
              <a:rPr lang="es-ES" baseline="0" dirty="0" smtClean="0"/>
              <a:t>, es decir, Usuario, Contexto y Dispositivo, y además la clase Adaptación.</a:t>
            </a:r>
          </a:p>
          <a:p>
            <a:endParaRPr lang="es-ES" baseline="0" dirty="0" smtClean="0"/>
          </a:p>
          <a:p>
            <a:r>
              <a:rPr lang="es-ES" baseline="0" dirty="0" smtClean="0"/>
              <a:t>Por otro lado, tenemos el denominado Modelo Dinámico </a:t>
            </a:r>
            <a:r>
              <a:rPr lang="es-ES" b="1" baseline="0" dirty="0" smtClean="0"/>
              <a:t>(clic)</a:t>
            </a:r>
            <a:r>
              <a:rPr lang="es-ES" baseline="0" dirty="0" smtClean="0"/>
              <a:t>. Este modelo está formado por 3 clases auxiliares asociadas a las 3 entidades principales, de forma que cualquiera que sea la decisión tomada por una de las reglas de pre-adaptación se refleja en estas clases. Como veremos a continuación, estas reglas homogenizan la información de forma que en la ontología se hable el mismo lenguaje.</a:t>
            </a: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40</a:t>
            </a:fld>
            <a:endParaRPr lang="es-ES"/>
          </a:p>
        </p:txBody>
      </p:sp>
    </p:spTree>
    <p:extLst>
      <p:ext uri="{BB962C8B-B14F-4D97-AF65-F5344CB8AC3E}">
        <p14:creationId xmlns:p14="http://schemas.microsoft.com/office/powerpoint/2010/main" val="2170661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presente</a:t>
            </a:r>
            <a:r>
              <a:rPr lang="es-ES" baseline="0" dirty="0" smtClean="0"/>
              <a:t> figura se representa la relación que hay entre las entidades principales, pertenezcan a uno u otro modelo conceptual.</a:t>
            </a:r>
          </a:p>
          <a:p>
            <a:endParaRPr lang="es-ES" baseline="0" dirty="0" smtClean="0"/>
          </a:p>
          <a:p>
            <a:r>
              <a:rPr lang="es-ES" baseline="0" dirty="0" smtClean="0"/>
              <a:t>Además, se listan algunas de las propiedades más importantes de las clases auxiliares. Como se puede ver, todas las clases se relacionan por </a:t>
            </a:r>
            <a:r>
              <a:rPr lang="es-ES" baseline="0" dirty="0" err="1" smtClean="0"/>
              <a:t>object</a:t>
            </a:r>
            <a:r>
              <a:rPr lang="es-ES" baseline="0" dirty="0" smtClean="0"/>
              <a:t> </a:t>
            </a:r>
            <a:r>
              <a:rPr lang="es-ES" baseline="0" dirty="0" err="1" smtClean="0"/>
              <a:t>properties</a:t>
            </a:r>
            <a:r>
              <a:rPr lang="es-ES" baseline="0" dirty="0" smtClean="0"/>
              <a:t> indicadas que establecen una relación de pertenencia o definición.</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41</a:t>
            </a:fld>
            <a:endParaRPr lang="es-ES"/>
          </a:p>
        </p:txBody>
      </p:sp>
    </p:spTree>
    <p:extLst>
      <p:ext uri="{BB962C8B-B14F-4D97-AF65-F5344CB8AC3E}">
        <p14:creationId xmlns:p14="http://schemas.microsoft.com/office/powerpoint/2010/main" val="2170661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anteriores diapositivas presentábamos</a:t>
            </a:r>
            <a:r>
              <a:rPr lang="es-ES" baseline="0" dirty="0" smtClean="0"/>
              <a:t> el modelo del dominio como un conjunto de entidades que representaban los agentes más importantes del propio dominio y un conjunto de reglas que gobiernan la adaptación.</a:t>
            </a:r>
            <a:endParaRPr lang="es-ES" dirty="0" smtClean="0"/>
          </a:p>
          <a:p>
            <a:endParaRPr lang="es-ES" baseline="0" dirty="0" smtClean="0"/>
          </a:p>
          <a:p>
            <a:r>
              <a:rPr lang="es-ES" baseline="0" dirty="0" smtClean="0"/>
              <a:t>Agrupadas en 3 categorías, </a:t>
            </a:r>
            <a:r>
              <a:rPr lang="es-ES" baseline="0" dirty="0" err="1" smtClean="0"/>
              <a:t>AdaptUIOnt</a:t>
            </a:r>
            <a:r>
              <a:rPr lang="es-ES" baseline="0" dirty="0" smtClean="0"/>
              <a:t> dispone mayormente de:</a:t>
            </a:r>
          </a:p>
          <a:p>
            <a:pPr marL="171450" indent="-171450">
              <a:buFontTx/>
              <a:buChar char="-"/>
            </a:pPr>
            <a:r>
              <a:rPr lang="es-ES" baseline="0" dirty="0" smtClean="0"/>
              <a:t>Reglas de pre-adaptación.</a:t>
            </a:r>
          </a:p>
          <a:p>
            <a:pPr marL="171450" indent="-171450">
              <a:buFontTx/>
              <a:buChar char="-"/>
            </a:pPr>
            <a:r>
              <a:rPr lang="es-ES" baseline="0" dirty="0" smtClean="0"/>
              <a:t>Reglas de adaptación.</a:t>
            </a:r>
          </a:p>
          <a:p>
            <a:pPr marL="171450" indent="-171450">
              <a:buFontTx/>
              <a:buChar char="-"/>
            </a:pPr>
            <a:r>
              <a:rPr lang="es-ES" baseline="0" dirty="0" smtClean="0"/>
              <a:t>Y reglas de post-adaptación.</a:t>
            </a:r>
          </a:p>
          <a:p>
            <a:pPr marL="0" indent="0">
              <a:buFontTx/>
              <a:buNone/>
            </a:pPr>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42</a:t>
            </a:fld>
            <a:endParaRPr lang="es-ES"/>
          </a:p>
        </p:txBody>
      </p:sp>
    </p:spTree>
    <p:extLst>
      <p:ext uri="{BB962C8B-B14F-4D97-AF65-F5344CB8AC3E}">
        <p14:creationId xmlns:p14="http://schemas.microsoft.com/office/powerpoint/2010/main" val="3504782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primera instancia, explicaremos</a:t>
            </a:r>
            <a:r>
              <a:rPr lang="es-ES" baseline="0" dirty="0" smtClean="0"/>
              <a:t> las reglas de pre-adaptación.</a:t>
            </a:r>
          </a:p>
          <a:p>
            <a:endParaRPr lang="es-E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baseline="0" dirty="0" smtClean="0"/>
              <a:t>Relacionado con las teorías sobre el contexto de </a:t>
            </a:r>
            <a:r>
              <a:rPr lang="es-ES" baseline="0" dirty="0" err="1" smtClean="0"/>
              <a:t>Henricksen</a:t>
            </a:r>
            <a:r>
              <a:rPr lang="es-ES" baseline="0" dirty="0" smtClean="0"/>
              <a:t> et al., ya mencionadas, comentábamos anteriormente que una de las propiedades del contexto es que la información puede ser representada de diferentes formas.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s-ES" baseline="0" dirty="0" smtClean="0"/>
              <a:t>Esto suele ser debido a que cada sensor puede “hablar un lenguaje diferente y específico. Por tanto, parece lógico dedicar una primera fase para homogeneizar esta información antes de trabajar con ella.</a:t>
            </a: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43</a:t>
            </a:fld>
            <a:endParaRPr lang="es-ES"/>
          </a:p>
        </p:txBody>
      </p:sp>
    </p:spTree>
    <p:extLst>
      <p:ext uri="{BB962C8B-B14F-4D97-AF65-F5344CB8AC3E}">
        <p14:creationId xmlns:p14="http://schemas.microsoft.com/office/powerpoint/2010/main" val="3298555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Para comprender los ejemplos</a:t>
            </a:r>
            <a:r>
              <a:rPr lang="es-ES" baseline="0" dirty="0" smtClean="0"/>
              <a:t> de los conjuntos de reglas citados en la ontología, primeramente vamos a explicar brevemente la nomenclatura seguida.</a:t>
            </a:r>
          </a:p>
          <a:p>
            <a:endParaRPr lang="es-ES" baseline="0" dirty="0" smtClean="0"/>
          </a:p>
          <a:p>
            <a:r>
              <a:rPr lang="es-ES" baseline="0" dirty="0" smtClean="0"/>
              <a:t>Las reglas siguen el formato SWRL, las cuales están formadas por un antecedente, o cuerpo, y un consecuente, o cabecera, los cuales se relacionan mediante una relación de implicación. </a:t>
            </a:r>
            <a:endParaRPr lang="es-ES" baseline="0" dirty="0" smtClean="0"/>
          </a:p>
          <a:p>
            <a:endParaRPr lang="es-ES" baseline="0" dirty="0" smtClean="0"/>
          </a:p>
          <a:p>
            <a:r>
              <a:rPr lang="es-ES" baseline="0" dirty="0" smtClean="0"/>
              <a:t>El </a:t>
            </a:r>
            <a:r>
              <a:rPr lang="es-ES" baseline="0" dirty="0" smtClean="0"/>
              <a:t>significado de una regla con este formato se traduce en que, cada vez que se cumplan las condiciones especificadas en el antecedente, entonces las condiciones en el consecuente se cumplirán del mismo modo</a:t>
            </a:r>
            <a:r>
              <a:rPr lang="es-ES" baseline="0" dirty="0" smtClean="0"/>
              <a:t>.</a:t>
            </a:r>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44</a:t>
            </a:fld>
            <a:endParaRPr lang="es-ES"/>
          </a:p>
        </p:txBody>
      </p:sp>
    </p:spTree>
    <p:extLst>
      <p:ext uri="{BB962C8B-B14F-4D97-AF65-F5344CB8AC3E}">
        <p14:creationId xmlns:p14="http://schemas.microsoft.com/office/powerpoint/2010/main" val="32057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el presente ejemplo vemos una regla de pre-adaptación que comprueba</a:t>
            </a:r>
            <a:r>
              <a:rPr lang="es-ES" baseline="0" dirty="0" smtClean="0"/>
              <a:t> el nivel de ruido ambiental y clasifica un nivel de decibelios en un lenguaje más sencillo de utilizar. </a:t>
            </a:r>
          </a:p>
          <a:p>
            <a:endParaRPr lang="es-ES" baseline="0" dirty="0" smtClean="0"/>
          </a:p>
          <a:p>
            <a:r>
              <a:rPr lang="es-ES" baseline="0" dirty="0" smtClean="0"/>
              <a:t>Se ha separado el antecedente en dos grupos. </a:t>
            </a:r>
          </a:p>
          <a:p>
            <a:endParaRPr lang="es-ES" baseline="0" dirty="0" smtClean="0"/>
          </a:p>
          <a:p>
            <a:r>
              <a:rPr lang="es-ES" b="1" baseline="0" dirty="0" smtClean="0"/>
              <a:t>(clic) </a:t>
            </a:r>
            <a:r>
              <a:rPr lang="es-ES" baseline="0" dirty="0" smtClean="0"/>
              <a:t>Por un lado, tenemos la declaración de instancias y las clases a las que pertenecen. </a:t>
            </a:r>
          </a:p>
          <a:p>
            <a:endParaRPr lang="es-ES" baseline="0" dirty="0" smtClean="0"/>
          </a:p>
          <a:p>
            <a:r>
              <a:rPr lang="es-ES" b="1" baseline="0" dirty="0" smtClean="0"/>
              <a:t>(clic) </a:t>
            </a:r>
            <a:r>
              <a:rPr lang="es-ES" baseline="0" dirty="0" smtClean="0"/>
              <a:t>Por otro lado, tenemos la condición que se debe evaluar en la regla. En ella, se incluyen las propiedades, las instancias, y los valores de cada propiedad.</a:t>
            </a:r>
          </a:p>
          <a:p>
            <a:endParaRPr lang="es-ES" baseline="0" dirty="0" smtClean="0"/>
          </a:p>
          <a:p>
            <a:r>
              <a:rPr lang="es-ES" baseline="0" dirty="0" smtClean="0"/>
              <a:t>En este caso la regla evalúa el nivel de ruido ambiental, controlando que los niveles de decibelios estén entre 60 y 70. Estos son valores establecidos, en principio, en la ontología.</a:t>
            </a:r>
          </a:p>
          <a:p>
            <a:endParaRPr lang="es-ES" baseline="0" dirty="0" smtClean="0"/>
          </a:p>
          <a:p>
            <a:r>
              <a:rPr lang="es-ES" b="1" baseline="0" dirty="0" smtClean="0"/>
              <a:t>(clic) </a:t>
            </a:r>
            <a:r>
              <a:rPr lang="es-ES" baseline="0" dirty="0" smtClean="0"/>
              <a:t>Una vez chequeados estos valores, si se cumple el antecedente, se clasifica el nivel de ruido correspondiente en el consecuente. En este caso, </a:t>
            </a:r>
            <a:r>
              <a:rPr lang="es-ES" i="1" baseline="0" dirty="0" err="1" smtClean="0"/>
              <a:t>traffic</a:t>
            </a:r>
            <a:r>
              <a:rPr lang="es-ES" baseline="0" dirty="0" smtClean="0"/>
              <a:t>.</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45</a:t>
            </a:fld>
            <a:endParaRPr lang="es-ES"/>
          </a:p>
        </p:txBody>
      </p:sp>
    </p:spTree>
    <p:extLst>
      <p:ext uri="{BB962C8B-B14F-4D97-AF65-F5344CB8AC3E}">
        <p14:creationId xmlns:p14="http://schemas.microsoft.com/office/powerpoint/2010/main" val="32057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A continuación, explicaremos el conjunto de reglas de adaptación.</a:t>
            </a:r>
          </a:p>
          <a:p>
            <a:endParaRPr lang="es-ES" dirty="0" smtClean="0"/>
          </a:p>
          <a:p>
            <a:r>
              <a:rPr lang="es-ES" dirty="0" smtClean="0"/>
              <a:t>Básicamente, estas reglas inciden</a:t>
            </a:r>
            <a:r>
              <a:rPr lang="es-ES" baseline="0" dirty="0" smtClean="0"/>
              <a:t> en la clase </a:t>
            </a:r>
            <a:r>
              <a:rPr lang="es-ES" baseline="0" dirty="0" err="1" smtClean="0"/>
              <a:t>Adaptation</a:t>
            </a:r>
            <a:r>
              <a:rPr lang="es-ES" baseline="0" dirty="0" smtClean="0"/>
              <a:t>. Esta clase, perteneciente al Modelo de Entidades, es la que, en primera instancia, almacena los cambios a realizar sobre los diferentes componentes de la interfaz.</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46</a:t>
            </a:fld>
            <a:endParaRPr lang="es-ES"/>
          </a:p>
        </p:txBody>
      </p:sp>
    </p:spTree>
    <p:extLst>
      <p:ext uri="{BB962C8B-B14F-4D97-AF65-F5344CB8AC3E}">
        <p14:creationId xmlns:p14="http://schemas.microsoft.com/office/powerpoint/2010/main" val="2504475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el siguiente ejemplo podemos ver cómo funciona una regla de adaptación que controla</a:t>
            </a:r>
            <a:r>
              <a:rPr lang="es-ES" baseline="0" dirty="0" smtClean="0"/>
              <a:t> el volumen del dispositivo según el ruido ambiental anteriormente clasificado en la regla de pre-adaptación. </a:t>
            </a:r>
          </a:p>
          <a:p>
            <a:endParaRPr lang="es-ES" baseline="0" dirty="0" smtClean="0"/>
          </a:p>
          <a:p>
            <a:r>
              <a:rPr lang="es-ES" b="1" baseline="0" dirty="0" smtClean="0"/>
              <a:t>(clic) </a:t>
            </a:r>
            <a:r>
              <a:rPr lang="es-ES" b="0" baseline="0" dirty="0" smtClean="0"/>
              <a:t>De nuevo separamos el antecedente en dos partes. Por un lado, indicamos las instancias y sus clases de pertenencia las cuales van a intervenir en la regla.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(clic) </a:t>
            </a:r>
            <a:r>
              <a:rPr lang="es-ES" b="0" baseline="0" dirty="0" smtClean="0"/>
              <a:t>Por otro lado, listamos aquellas propiedades que van a ser evaluadas, pasando las instancias y los valores correspondientes como parámetros.</a:t>
            </a:r>
          </a:p>
          <a:p>
            <a:endParaRPr lang="es-E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(clic) </a:t>
            </a:r>
            <a:r>
              <a:rPr lang="es-ES" b="0" baseline="0" dirty="0" smtClean="0"/>
              <a:t>Finalmente, si se cumplen las condiciones del antecedente, se modificará la instancia de la clase </a:t>
            </a:r>
            <a:r>
              <a:rPr lang="es-ES" b="0" baseline="0" dirty="0" err="1" smtClean="0"/>
              <a:t>Adaptation</a:t>
            </a:r>
            <a:r>
              <a:rPr lang="es-ES" b="0" baseline="0" dirty="0" smtClean="0"/>
              <a:t> con el volumen indicado en el consecuente con un valor numérico de 7. Este valor dependerá del volumen máximo configurable en dispositivos Android.</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47</a:t>
            </a:fld>
            <a:endParaRPr lang="es-ES"/>
          </a:p>
        </p:txBody>
      </p:sp>
    </p:spTree>
    <p:extLst>
      <p:ext uri="{BB962C8B-B14F-4D97-AF65-F5344CB8AC3E}">
        <p14:creationId xmlns:p14="http://schemas.microsoft.com/office/powerpoint/2010/main" val="27053103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último lugar,</a:t>
            </a:r>
            <a:r>
              <a:rPr lang="es-ES" baseline="0" dirty="0" smtClean="0"/>
              <a:t> destacaremos las reglas de post-adaptación.</a:t>
            </a:r>
          </a:p>
          <a:p>
            <a:endParaRPr lang="es-ES" baseline="0" dirty="0" smtClean="0"/>
          </a:p>
          <a:p>
            <a:r>
              <a:rPr lang="es-ES" baseline="0" dirty="0" smtClean="0"/>
              <a:t>Aunque todavía no se ha explicado qué lugar ocupa este conjunto de reglas, por ahora diremos que su labor es la de realizar unas segundas modificaciones sobre la interfaz ya adaptada.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48</a:t>
            </a:fld>
            <a:endParaRPr lang="es-ES"/>
          </a:p>
        </p:txBody>
      </p:sp>
    </p:spTree>
    <p:extLst>
      <p:ext uri="{BB962C8B-B14F-4D97-AF65-F5344CB8AC3E}">
        <p14:creationId xmlns:p14="http://schemas.microsoft.com/office/powerpoint/2010/main" val="868347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el ejemplo podemos observar como se comprueban</a:t>
            </a:r>
            <a:r>
              <a:rPr lang="es-ES" baseline="0" dirty="0" smtClean="0"/>
              <a:t> ciertas métricas de usabilidad en la segunda parte del antecedente. Estas métricas serán explicadas en el apartado donde abordamos el diseño de la plataforma semántica.</a:t>
            </a:r>
          </a:p>
          <a:p>
            <a:endParaRPr lang="es-ES" baseline="0" dirty="0" smtClean="0"/>
          </a:p>
          <a:p>
            <a:r>
              <a:rPr lang="es-ES" b="1" baseline="0" dirty="0" smtClean="0"/>
              <a:t>(clic) </a:t>
            </a:r>
            <a:r>
              <a:rPr lang="es-ES" baseline="0" dirty="0" smtClean="0"/>
              <a:t>El resultado en este caso, indicado en el consecuente, no es más que añadir 10 unidades, ya sean píxeles o </a:t>
            </a:r>
            <a:r>
              <a:rPr lang="es-ES" baseline="0" dirty="0" err="1" smtClean="0"/>
              <a:t>dpis</a:t>
            </a:r>
            <a:r>
              <a:rPr lang="es-ES" baseline="0" dirty="0" smtClean="0"/>
              <a:t> (dependiendo del programador) al tamaño del elemento en cuestión, en nuestro caso, un botón.</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49</a:t>
            </a:fld>
            <a:endParaRPr lang="es-ES"/>
          </a:p>
        </p:txBody>
      </p:sp>
    </p:spTree>
    <p:extLst>
      <p:ext uri="{BB962C8B-B14F-4D97-AF65-F5344CB8AC3E}">
        <p14:creationId xmlns:p14="http://schemas.microsoft.com/office/powerpoint/2010/main" val="5691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latin typeface="+mn-lt"/>
                <a:ea typeface="+mn-ea"/>
                <a:cs typeface="+mn-cs"/>
              </a:rPr>
              <a:t>El </a:t>
            </a:r>
            <a:r>
              <a:rPr lang="es-ES" sz="1200" i="1" kern="1200" dirty="0" smtClean="0">
                <a:latin typeface="+mn-lt"/>
                <a:ea typeface="+mn-ea"/>
                <a:cs typeface="+mn-cs"/>
              </a:rPr>
              <a:t>Universal </a:t>
            </a:r>
            <a:r>
              <a:rPr lang="es-ES" sz="1200" i="1" kern="1200" dirty="0" err="1" smtClean="0">
                <a:latin typeface="+mn-lt"/>
                <a:ea typeface="+mn-ea"/>
                <a:cs typeface="+mn-cs"/>
              </a:rPr>
              <a:t>Design</a:t>
            </a:r>
            <a:r>
              <a:rPr lang="es-ES" sz="1200" i="1" kern="1200" baseline="0" dirty="0" smtClean="0">
                <a:latin typeface="+mn-lt"/>
                <a:ea typeface="+mn-ea"/>
                <a:cs typeface="+mn-cs"/>
              </a:rPr>
              <a:t> </a:t>
            </a:r>
            <a:r>
              <a:rPr lang="es-ES" sz="1200" kern="1200" baseline="0" dirty="0" smtClean="0">
                <a:latin typeface="+mn-lt"/>
                <a:ea typeface="+mn-ea"/>
                <a:cs typeface="+mn-cs"/>
              </a:rPr>
              <a:t>está fuertemente ligado con el concepto de </a:t>
            </a:r>
            <a:r>
              <a:rPr lang="es-ES" sz="1200" i="1" kern="1200" baseline="0" dirty="0" smtClean="0">
                <a:latin typeface="+mn-lt"/>
                <a:ea typeface="+mn-ea"/>
                <a:cs typeface="+mn-cs"/>
              </a:rPr>
              <a:t>Human-</a:t>
            </a:r>
            <a:r>
              <a:rPr lang="es-ES" sz="1200" i="1" kern="1200" baseline="0" dirty="0" err="1" smtClean="0">
                <a:latin typeface="+mn-lt"/>
                <a:ea typeface="+mn-ea"/>
                <a:cs typeface="+mn-cs"/>
              </a:rPr>
              <a:t>Computer</a:t>
            </a:r>
            <a:r>
              <a:rPr lang="es-ES" sz="1200" i="1" kern="1200" baseline="0" dirty="0" smtClean="0">
                <a:latin typeface="+mn-lt"/>
                <a:ea typeface="+mn-ea"/>
                <a:cs typeface="+mn-cs"/>
              </a:rPr>
              <a:t> </a:t>
            </a:r>
            <a:r>
              <a:rPr lang="es-ES" sz="1200" i="1" kern="1200" baseline="0" dirty="0" err="1" smtClean="0">
                <a:latin typeface="+mn-lt"/>
                <a:ea typeface="+mn-ea"/>
                <a:cs typeface="+mn-cs"/>
              </a:rPr>
              <a:t>Interaction</a:t>
            </a:r>
            <a:r>
              <a:rPr lang="es-ES" sz="1200" i="1" kern="1200" baseline="0" dirty="0" smtClean="0">
                <a:latin typeface="+mn-lt"/>
                <a:ea typeface="+mn-ea"/>
                <a:cs typeface="+mn-cs"/>
              </a:rPr>
              <a:t> </a:t>
            </a:r>
            <a:r>
              <a:rPr lang="es-ES" sz="1200" kern="1200" baseline="0" dirty="0" smtClean="0">
                <a:latin typeface="+mn-lt"/>
                <a:ea typeface="+mn-ea"/>
                <a:cs typeface="+mn-cs"/>
              </a:rPr>
              <a:t>o HCI.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Definido por </a:t>
            </a:r>
            <a:r>
              <a:rPr lang="es-ES" sz="1200" kern="1200" baseline="0" dirty="0" err="1" smtClean="0">
                <a:latin typeface="+mn-lt"/>
                <a:ea typeface="+mn-ea"/>
                <a:cs typeface="+mn-cs"/>
              </a:rPr>
              <a:t>Card</a:t>
            </a:r>
            <a:r>
              <a:rPr lang="es-ES" sz="1200" kern="1200" baseline="0" dirty="0" smtClean="0">
                <a:latin typeface="+mn-lt"/>
                <a:ea typeface="+mn-ea"/>
                <a:cs typeface="+mn-cs"/>
              </a:rPr>
              <a:t> y </a:t>
            </a:r>
            <a:r>
              <a:rPr lang="es-ES" sz="1200" kern="1200" baseline="0" dirty="0" err="1" smtClean="0">
                <a:latin typeface="+mn-lt"/>
                <a:ea typeface="+mn-ea"/>
                <a:cs typeface="+mn-cs"/>
              </a:rPr>
              <a:t>Newell</a:t>
            </a:r>
            <a:r>
              <a:rPr lang="es-ES" sz="1200" kern="1200" baseline="0" dirty="0" smtClean="0"/>
              <a:t>, el HCI abarca el estudio, planificación, diseño y uso de interfaces entre usuarios y sistemas de computación. </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a:t>
            </a:fld>
            <a:endParaRPr lang="es-ES"/>
          </a:p>
        </p:txBody>
      </p:sp>
    </p:spTree>
    <p:extLst>
      <p:ext uri="{BB962C8B-B14F-4D97-AF65-F5344CB8AC3E}">
        <p14:creationId xmlns:p14="http://schemas.microsoft.com/office/powerpoint/2010/main" val="940107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dirty="0" smtClean="0"/>
              <a:t>Una vez explicado el</a:t>
            </a:r>
            <a:r>
              <a:rPr lang="es-ES_tradnl" baseline="0" dirty="0" smtClean="0"/>
              <a:t> modelo, </a:t>
            </a:r>
            <a:r>
              <a:rPr lang="es-ES_tradnl" dirty="0" smtClean="0"/>
              <a:t>a continuación se presenta la segunda gran aportación de la tesis, la plataforma semántica</a:t>
            </a:r>
            <a:r>
              <a:rPr lang="es-ES_tradnl" baseline="0" dirty="0" smtClean="0"/>
              <a:t> para móviles que soporta el razonamiento y la representación semántica del conocimiento del dominio.</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50</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plataforma semántica</a:t>
            </a:r>
            <a:r>
              <a:rPr lang="es-ES" baseline="0" dirty="0" smtClean="0"/>
              <a:t> </a:t>
            </a:r>
            <a:r>
              <a:rPr lang="es-ES" baseline="0" dirty="0" err="1" smtClean="0"/>
              <a:t>AdaptUI</a:t>
            </a:r>
            <a:r>
              <a:rPr lang="es-ES" baseline="0" dirty="0" smtClean="0"/>
              <a:t> es la herramienta o demostrador que permite llegar a adaptar una interfaz de usuario según los requisitos impuestos por el dominio actual, estando definido por las características del usuario, del contexto y del dispositivo.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51</a:t>
            </a:fld>
            <a:endParaRPr lang="es-ES"/>
          </a:p>
        </p:txBody>
      </p:sp>
    </p:spTree>
    <p:extLst>
      <p:ext uri="{BB962C8B-B14F-4D97-AF65-F5344CB8AC3E}">
        <p14:creationId xmlns:p14="http://schemas.microsoft.com/office/powerpoint/2010/main" val="1618810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arquitectura de la plataforma </a:t>
            </a:r>
            <a:r>
              <a:rPr lang="es-ES" dirty="0" err="1" smtClean="0"/>
              <a:t>AdaptUI</a:t>
            </a:r>
            <a:r>
              <a:rPr lang="es-ES" dirty="0" smtClean="0"/>
              <a:t> ha sido dividida en 3 capas principales: </a:t>
            </a:r>
          </a:p>
          <a:p>
            <a:endParaRPr lang="es-ES" dirty="0" smtClean="0"/>
          </a:p>
          <a:p>
            <a:pPr marL="171450" indent="-171450">
              <a:buFontTx/>
              <a:buChar char="-"/>
            </a:pPr>
            <a:r>
              <a:rPr lang="es-ES" b="1" dirty="0" smtClean="0"/>
              <a:t>(clic)</a:t>
            </a:r>
            <a:r>
              <a:rPr lang="es-ES" dirty="0" smtClean="0"/>
              <a:t> La primera de ellas, como veremos más adelante, se encarga del modelado de las</a:t>
            </a:r>
            <a:r>
              <a:rPr lang="es-ES" baseline="0" dirty="0" smtClean="0"/>
              <a:t> entidades participantes en el dominio de aplicación.</a:t>
            </a:r>
          </a:p>
          <a:p>
            <a:pPr marL="171450" indent="-171450">
              <a:buFontTx/>
              <a:buChar char="-"/>
            </a:pPr>
            <a:r>
              <a:rPr lang="es-ES" b="1" dirty="0" smtClean="0"/>
              <a:t>(clic) </a:t>
            </a:r>
            <a:r>
              <a:rPr lang="es-ES" baseline="0" dirty="0" smtClean="0"/>
              <a:t>La segunda, la capa de adaptación, es la que se encarga físicamente de realizar los cambios pertinentes en la interfaz de usuario.</a:t>
            </a:r>
          </a:p>
          <a:p>
            <a:pPr marL="171450" indent="-171450">
              <a:buFontTx/>
              <a:buChar char="-"/>
            </a:pPr>
            <a:r>
              <a:rPr lang="es-ES" b="1" dirty="0" smtClean="0"/>
              <a:t>(clic) </a:t>
            </a:r>
            <a:r>
              <a:rPr lang="es-ES" baseline="0" dirty="0" smtClean="0"/>
              <a:t>La tercer y última capa es la llamada capa de aplicación, y provee herramientas para permitir a desarrolladores el uso de la plataforma.</a:t>
            </a:r>
          </a:p>
          <a:p>
            <a:pPr marL="171450" indent="-171450">
              <a:buFontTx/>
              <a:buChar char="-"/>
            </a:pPr>
            <a:endParaRPr lang="es-ES" baseline="0" dirty="0" smtClean="0"/>
          </a:p>
          <a:p>
            <a:pPr marL="0" indent="0">
              <a:buFontTx/>
              <a:buNone/>
            </a:pPr>
            <a:r>
              <a:rPr lang="es-ES" baseline="0" dirty="0" smtClean="0"/>
              <a:t>Además, en este apartado de la defensa se van a explicar, por un lado, Pellet4Android, </a:t>
            </a:r>
            <a:r>
              <a:rPr lang="es-ES" baseline="0" dirty="0" err="1" smtClean="0"/>
              <a:t>port</a:t>
            </a:r>
            <a:r>
              <a:rPr lang="es-ES" baseline="0" dirty="0" smtClean="0"/>
              <a:t> del motor de razonamiento Pellet que ahora hemos conseguido hacer funcionar en dispositivos Android. </a:t>
            </a:r>
          </a:p>
          <a:p>
            <a:pPr marL="0" indent="0">
              <a:buFontTx/>
              <a:buNone/>
            </a:pPr>
            <a:endParaRPr lang="es-ES" baseline="0" dirty="0" smtClean="0"/>
          </a:p>
          <a:p>
            <a:pPr marL="0" indent="0">
              <a:buFontTx/>
              <a:buNone/>
            </a:pPr>
            <a:r>
              <a:rPr lang="es-ES" baseline="0" dirty="0" smtClean="0"/>
              <a:t>Por otro lado, presentaremos un conjunto de métricas de usabilidad que son vitales para el funcionamiento de uno de los módulos de la capa de adaptación.</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52</a:t>
            </a:fld>
            <a:endParaRPr lang="es-ES"/>
          </a:p>
        </p:txBody>
      </p:sp>
    </p:spTree>
    <p:extLst>
      <p:ext uri="{BB962C8B-B14F-4D97-AF65-F5344CB8AC3E}">
        <p14:creationId xmlns:p14="http://schemas.microsoft.com/office/powerpoint/2010/main" val="4092860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tanto, vamos a</a:t>
            </a:r>
            <a:r>
              <a:rPr lang="es-ES" baseline="0" dirty="0" smtClean="0"/>
              <a:t> comenzar explicando el primero de los módulos mencionados.</a:t>
            </a:r>
          </a:p>
          <a:p>
            <a:endParaRPr lang="es-ES" baseline="0" dirty="0" smtClean="0"/>
          </a:p>
          <a:p>
            <a:r>
              <a:rPr lang="es-ES" baseline="0" dirty="0" smtClean="0"/>
              <a:t>En primer lugar en la arquitectura </a:t>
            </a:r>
            <a:r>
              <a:rPr lang="es-ES" baseline="0" dirty="0" err="1" smtClean="0"/>
              <a:t>tri</a:t>
            </a:r>
            <a:r>
              <a:rPr lang="es-ES" baseline="0" dirty="0" smtClean="0"/>
              <a:t>-capa de </a:t>
            </a:r>
            <a:r>
              <a:rPr lang="es-ES" baseline="0" dirty="0" err="1" smtClean="0"/>
              <a:t>AdaptUI</a:t>
            </a:r>
            <a:r>
              <a:rPr lang="es-ES" baseline="0" dirty="0" smtClean="0"/>
              <a:t> encontramos la Capa de Modelado. Esta capa tiene como principal objetivo el de tomar las diferentes entradas de las entidades del dominio y generar un modelo semántico de este conocimiento. Para ello, la capa de modelado cuenta con dos módulos:</a:t>
            </a:r>
          </a:p>
          <a:p>
            <a:endParaRPr lang="es-ES" baseline="0" dirty="0" smtClean="0"/>
          </a:p>
          <a:p>
            <a:pPr marL="171450" indent="-171450">
              <a:buFontTx/>
              <a:buChar char="-"/>
            </a:pPr>
            <a:r>
              <a:rPr lang="es-ES" baseline="0" dirty="0" smtClean="0"/>
              <a:t>En primer lugar está el </a:t>
            </a:r>
            <a:r>
              <a:rPr lang="es-ES" baseline="0" dirty="0" err="1" smtClean="0"/>
              <a:t>Capabilities</a:t>
            </a:r>
            <a:r>
              <a:rPr lang="es-ES" baseline="0" dirty="0" smtClean="0"/>
              <a:t> </a:t>
            </a:r>
            <a:r>
              <a:rPr lang="es-ES" baseline="0" dirty="0" err="1" smtClean="0"/>
              <a:t>Collector</a:t>
            </a:r>
            <a:r>
              <a:rPr lang="es-ES" baseline="0" dirty="0" smtClean="0"/>
              <a:t>. El objetivo de este módulo es el de hacer persistente la información que proviene de las diferentes entidades, sin preocuparse de ningún tipo concreto de modelado. Como veremos en posteriores ejemplos, este módulo además sirve como entrada para diferentes capacidades del usuario y características del contexto y dispositivo. La representación del conocimiento adquirido por parte del </a:t>
            </a:r>
            <a:r>
              <a:rPr lang="es-ES" baseline="0" dirty="0" err="1" smtClean="0"/>
              <a:t>Capabilities</a:t>
            </a:r>
            <a:r>
              <a:rPr lang="es-ES" baseline="0" dirty="0" smtClean="0"/>
              <a:t> </a:t>
            </a:r>
            <a:r>
              <a:rPr lang="es-ES" baseline="0" dirty="0" err="1" smtClean="0"/>
              <a:t>Collector</a:t>
            </a:r>
            <a:r>
              <a:rPr lang="es-ES" baseline="0" dirty="0" smtClean="0"/>
              <a:t> se realiza mediante la clase </a:t>
            </a:r>
            <a:r>
              <a:rPr lang="es-ES" baseline="0" dirty="0" err="1" smtClean="0"/>
              <a:t>SharedPreferences</a:t>
            </a:r>
            <a:r>
              <a:rPr lang="es-ES" baseline="0" dirty="0" smtClean="0"/>
              <a:t> en Android, la cual permite almacenar información clave-valor de forma persistente.</a:t>
            </a:r>
          </a:p>
          <a:p>
            <a:pPr marL="171450" indent="-171450">
              <a:buFontTx/>
              <a:buChar char="-"/>
            </a:pPr>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53</a:t>
            </a:fld>
            <a:endParaRPr lang="es-ES"/>
          </a:p>
        </p:txBody>
      </p:sp>
    </p:spTree>
    <p:extLst>
      <p:ext uri="{BB962C8B-B14F-4D97-AF65-F5344CB8AC3E}">
        <p14:creationId xmlns:p14="http://schemas.microsoft.com/office/powerpoint/2010/main" val="38768593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r>
              <a:rPr lang="es-ES" dirty="0" smtClean="0"/>
              <a:t>Para</a:t>
            </a:r>
            <a:r>
              <a:rPr lang="es-ES" baseline="0" dirty="0" smtClean="0"/>
              <a:t> capturar y así almacenar las preferencias del usuario, el </a:t>
            </a:r>
            <a:r>
              <a:rPr lang="es-ES" baseline="0" dirty="0" err="1" smtClean="0"/>
              <a:t>Capabilities</a:t>
            </a:r>
            <a:r>
              <a:rPr lang="es-ES" baseline="0" dirty="0" smtClean="0"/>
              <a:t> </a:t>
            </a:r>
            <a:r>
              <a:rPr lang="es-ES" baseline="0" dirty="0" err="1" smtClean="0"/>
              <a:t>Collector</a:t>
            </a:r>
            <a:r>
              <a:rPr lang="es-ES" baseline="0" dirty="0" smtClean="0"/>
              <a:t> toma la forma de aplicación para la calibración de las mismas en el inicio de la interacción con la plataforma.</a:t>
            </a:r>
          </a:p>
          <a:p>
            <a:endParaRPr lang="es-ES" baseline="0" dirty="0" smtClean="0"/>
          </a:p>
          <a:p>
            <a:r>
              <a:rPr lang="es-ES" baseline="0" dirty="0" smtClean="0"/>
              <a:t>Así, </a:t>
            </a:r>
            <a:r>
              <a:rPr lang="es-ES" b="1" baseline="0" dirty="0" smtClean="0"/>
              <a:t>(clic)</a:t>
            </a:r>
            <a:r>
              <a:rPr lang="es-ES" baseline="0" dirty="0" smtClean="0"/>
              <a:t> lo primero que se establece con el usuario es el canal de interacción. El </a:t>
            </a:r>
            <a:r>
              <a:rPr lang="es-ES" baseline="0" dirty="0" err="1" smtClean="0"/>
              <a:t>Capabilities</a:t>
            </a:r>
            <a:r>
              <a:rPr lang="es-ES" baseline="0" dirty="0" smtClean="0"/>
              <a:t> </a:t>
            </a:r>
            <a:r>
              <a:rPr lang="es-ES" baseline="0" dirty="0" err="1" smtClean="0"/>
              <a:t>Collector</a:t>
            </a:r>
            <a:r>
              <a:rPr lang="es-ES" baseline="0" dirty="0" smtClean="0"/>
              <a:t> ofrece una interfaz táctil a la vez que la posibilidad de solicitar apoyo por audio. A su vez, la plataforma realiza diferentes consultas acerca del Hardware y Software del dispositivo que también son debidamente almacenados.</a:t>
            </a:r>
          </a:p>
          <a:p>
            <a:endParaRPr lang="es-ES" baseline="0" dirty="0" smtClean="0"/>
          </a:p>
          <a:p>
            <a:r>
              <a:rPr lang="es-ES" baseline="0" dirty="0" smtClean="0"/>
              <a:t>Una vez establecido el canal principal de interacción </a:t>
            </a:r>
            <a:r>
              <a:rPr lang="es-ES" b="1" baseline="0" dirty="0" smtClean="0"/>
              <a:t>(clic)</a:t>
            </a:r>
            <a:r>
              <a:rPr lang="es-ES" baseline="0" dirty="0" smtClean="0"/>
              <a:t>, se procede a la calibración de los diferentes VIEWS de interacción disponibles. Es decir, el usuario debe modificar si así lo desea los tamaños de los elementos y los textos que los acompañan, así como las combinaciones de colores deseadas </a:t>
            </a:r>
            <a:r>
              <a:rPr lang="es-ES" b="1" baseline="0" dirty="0" smtClean="0"/>
              <a:t>(clic)</a:t>
            </a:r>
            <a:r>
              <a:rPr lang="es-ES" baseline="0" dirty="0" smtClean="0"/>
              <a:t> y el color del fondo, para de esta forma generar unas preferencias mínimas que el sistema debe ser capaz de gestionar. Esto repercute directamente en la adaptación. Es decir, si el usuario especifica un tamaño de botón superior al presentado en esta pantalla, la plataforma no debe, en ningún caso, reducirlo.</a:t>
            </a:r>
          </a:p>
          <a:p>
            <a:endParaRPr lang="es-ES" baseline="0" dirty="0" smtClean="0"/>
          </a:p>
          <a:p>
            <a:r>
              <a:rPr lang="es-ES" baseline="0" dirty="0" smtClean="0"/>
              <a:t>A continuación </a:t>
            </a:r>
            <a:r>
              <a:rPr lang="es-ES" b="1" baseline="0" dirty="0" smtClean="0"/>
              <a:t>(clic)</a:t>
            </a:r>
            <a:r>
              <a:rPr lang="es-ES" baseline="0" dirty="0" smtClean="0"/>
              <a:t> se hace una primera captura de diversos parámetros del contexto actual, de forma que se asocia la calibración en curso con este mismo contexto.</a:t>
            </a:r>
          </a:p>
          <a:p>
            <a:endParaRPr lang="es-ES" baseline="0" dirty="0" smtClean="0"/>
          </a:p>
          <a:p>
            <a:r>
              <a:rPr lang="es-ES" baseline="0" dirty="0" smtClean="0"/>
              <a:t>Por último se muestra al usuario una aplicación sencilla para el envío de emails con la interfaz adaptada para capturar la usabilidad en el modelo de interacción, del que hablaremos posteriormente.</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54</a:t>
            </a:fld>
            <a:endParaRPr lang="es-ES"/>
          </a:p>
        </p:txBody>
      </p:sp>
    </p:spTree>
    <p:extLst>
      <p:ext uri="{BB962C8B-B14F-4D97-AF65-F5344CB8AC3E}">
        <p14:creationId xmlns:p14="http://schemas.microsoft.com/office/powerpoint/2010/main" val="3876859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171450" indent="-171450">
              <a:buFontTx/>
              <a:buChar char="-"/>
            </a:pPr>
            <a:r>
              <a:rPr lang="es-ES" baseline="0" dirty="0" smtClean="0"/>
              <a:t>Por otro lado nos encontramos con el </a:t>
            </a:r>
            <a:r>
              <a:rPr lang="es-ES" baseline="0" dirty="0" err="1" smtClean="0"/>
              <a:t>Semantic</a:t>
            </a:r>
            <a:r>
              <a:rPr lang="es-ES" baseline="0" dirty="0" smtClean="0"/>
              <a:t> </a:t>
            </a:r>
            <a:r>
              <a:rPr lang="es-ES" baseline="0" dirty="0" err="1" smtClean="0"/>
              <a:t>Modeller</a:t>
            </a:r>
            <a:r>
              <a:rPr lang="es-ES" baseline="0" dirty="0" smtClean="0"/>
              <a:t>, cuya función es la representación mediante el uso de la ontología </a:t>
            </a:r>
            <a:r>
              <a:rPr lang="es-ES" baseline="0" dirty="0" err="1" smtClean="0"/>
              <a:t>AdaptUIOnt</a:t>
            </a:r>
            <a:r>
              <a:rPr lang="es-ES" baseline="0" dirty="0" smtClean="0"/>
              <a:t> del conocimiento almacenado por el </a:t>
            </a:r>
            <a:r>
              <a:rPr lang="es-ES" baseline="0" dirty="0" err="1" smtClean="0"/>
              <a:t>Capabilities</a:t>
            </a:r>
            <a:r>
              <a:rPr lang="es-ES" baseline="0" dirty="0" smtClean="0"/>
              <a:t> </a:t>
            </a:r>
            <a:r>
              <a:rPr lang="es-ES" baseline="0" dirty="0" err="1" smtClean="0"/>
              <a:t>Collector</a:t>
            </a:r>
            <a:r>
              <a:rPr lang="es-ES" baseline="0" dirty="0" smtClean="0"/>
              <a:t>. </a:t>
            </a:r>
          </a:p>
          <a:p>
            <a:pPr marL="171450" indent="-171450">
              <a:buFontTx/>
              <a:buChar char="-"/>
            </a:pPr>
            <a:endParaRPr lang="es-ES" baseline="0" dirty="0" smtClean="0"/>
          </a:p>
          <a:p>
            <a:pPr marL="0" indent="0">
              <a:buFontTx/>
              <a:buNone/>
            </a:pPr>
            <a:r>
              <a:rPr lang="es-ES" baseline="0" dirty="0" smtClean="0"/>
              <a:t>Como no se han encontrado motores de razonamiento compatibles o abiertos para Android, se ha realizado el </a:t>
            </a:r>
            <a:r>
              <a:rPr lang="es-ES" baseline="0" dirty="0" err="1" smtClean="0"/>
              <a:t>port</a:t>
            </a:r>
            <a:r>
              <a:rPr lang="es-ES" baseline="0" dirty="0" smtClean="0"/>
              <a:t> del motor de razonamiento para Java, Pellet. Pellet es un razonador de OWL escrito en Java que ofrece diferentes servicios de inferencia estándar, como clasificación, realización, consistencia de conceptos, etc. Gracias a Pellet4Android la plataforma es capaz de manejar ontologías y razonamiento con los resultados que posteriormente veremos en el apartado de Evaluación.</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55</a:t>
            </a:fld>
            <a:endParaRPr lang="es-ES"/>
          </a:p>
        </p:txBody>
      </p:sp>
    </p:spTree>
    <p:extLst>
      <p:ext uri="{BB962C8B-B14F-4D97-AF65-F5344CB8AC3E}">
        <p14:creationId xmlns:p14="http://schemas.microsoft.com/office/powerpoint/2010/main" val="3876859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segunda capa</a:t>
            </a:r>
            <a:r>
              <a:rPr lang="es-ES" baseline="0" dirty="0" smtClean="0"/>
              <a:t> de la arquitectura es la Capa de Adaptación. El objetivo de esta </a:t>
            </a:r>
            <a:r>
              <a:rPr lang="es-ES" baseline="0" dirty="0" smtClean="0"/>
              <a:t>capa es </a:t>
            </a:r>
            <a:r>
              <a:rPr lang="es-ES" baseline="0" dirty="0" smtClean="0"/>
              <a:t>el de realizar los cambios pertinentes en la interfaz de usuario siguiendo las instrucciones marcadas por las reglas de adaptación. Está formado por dos módulos principales:</a:t>
            </a:r>
          </a:p>
          <a:p>
            <a:endParaRPr lang="es-ES" baseline="0" dirty="0" smtClean="0"/>
          </a:p>
          <a:p>
            <a:pPr marL="171450" indent="-171450">
              <a:buFontTx/>
              <a:buChar char="-"/>
            </a:pPr>
            <a:r>
              <a:rPr lang="es-ES" baseline="0" dirty="0" smtClean="0"/>
              <a:t>El primero de ellos, el </a:t>
            </a:r>
            <a:r>
              <a:rPr lang="es-ES" baseline="0" dirty="0" err="1" smtClean="0"/>
              <a:t>Adaptation</a:t>
            </a:r>
            <a:r>
              <a:rPr lang="es-ES" baseline="0" dirty="0" smtClean="0"/>
              <a:t> </a:t>
            </a:r>
            <a:r>
              <a:rPr lang="es-ES" baseline="0" dirty="0" err="1" smtClean="0"/>
              <a:t>Engine</a:t>
            </a:r>
            <a:r>
              <a:rPr lang="es-ES" baseline="0" dirty="0" smtClean="0"/>
              <a:t>, que simplemente obedece las instrucciones de las reglas de adaptación y representa visualmente los cambios correspondientes.</a:t>
            </a:r>
          </a:p>
          <a:p>
            <a:pPr marL="171450" indent="-171450">
              <a:buFontTx/>
              <a:buChar char="-"/>
            </a:pPr>
            <a:r>
              <a:rPr lang="es-ES" baseline="0" dirty="0" smtClean="0"/>
              <a:t>Estos cambios son visibles para el segundo módulo, el </a:t>
            </a:r>
            <a:r>
              <a:rPr lang="es-ES" baseline="0" dirty="0" err="1" smtClean="0"/>
              <a:t>Adaptation</a:t>
            </a:r>
            <a:r>
              <a:rPr lang="es-ES" baseline="0" dirty="0" smtClean="0"/>
              <a:t> </a:t>
            </a:r>
            <a:r>
              <a:rPr lang="es-ES" baseline="0" dirty="0" err="1" smtClean="0"/>
              <a:t>Polisher</a:t>
            </a:r>
            <a:r>
              <a:rPr lang="es-ES" baseline="0" dirty="0" smtClean="0"/>
              <a:t>. Este módulo se encarga de asegurar que los niveles de usabilidad se mantienen entre unos márgenes de seguridad, de forma que las adaptaciones generadas no sean en ningún caso de peor calidad que las interfaces por defecto en cuanto a la interacción. Para ello, el </a:t>
            </a:r>
            <a:r>
              <a:rPr lang="es-ES" baseline="0" dirty="0" err="1" smtClean="0"/>
              <a:t>Adaptation</a:t>
            </a:r>
            <a:r>
              <a:rPr lang="es-ES" baseline="0" dirty="0" smtClean="0"/>
              <a:t> </a:t>
            </a:r>
            <a:r>
              <a:rPr lang="es-ES" baseline="0" dirty="0" err="1" smtClean="0"/>
              <a:t>Polisher</a:t>
            </a:r>
            <a:r>
              <a:rPr lang="es-ES" baseline="0" dirty="0" smtClean="0"/>
              <a:t> basa su funcionamiento en una serie de métricas que veremos a continuación, haciendo uso de las ya mencionadas reglas de post-adaptación.</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56</a:t>
            </a:fld>
            <a:endParaRPr lang="es-ES"/>
          </a:p>
        </p:txBody>
      </p:sp>
    </p:spTree>
    <p:extLst>
      <p:ext uri="{BB962C8B-B14F-4D97-AF65-F5344CB8AC3E}">
        <p14:creationId xmlns:p14="http://schemas.microsoft.com/office/powerpoint/2010/main" val="3862072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el ejemplo de la figura podemos observar</a:t>
            </a:r>
            <a:r>
              <a:rPr lang="es-ES" baseline="0" dirty="0" smtClean="0"/>
              <a:t> la aplicación de email anteriormente citada, tal y como la configura por defecto el usuario después de utilizar el </a:t>
            </a:r>
            <a:r>
              <a:rPr lang="es-ES" baseline="0" dirty="0" err="1" smtClean="0"/>
              <a:t>Capabilities</a:t>
            </a:r>
            <a:r>
              <a:rPr lang="es-ES" baseline="0" dirty="0" smtClean="0"/>
              <a:t> Manager. Una vez lanzadas las reglas de pre-adaptación y de adaptación, la interfaz adaptada es la que aparece ahora en pantalla </a:t>
            </a:r>
            <a:r>
              <a:rPr lang="es-ES" b="1" baseline="0" dirty="0" smtClean="0"/>
              <a:t>(clic)</a:t>
            </a:r>
            <a:r>
              <a:rPr lang="es-ES" baseline="0" dirty="0" smtClean="0"/>
              <a:t>. A continuación, se lanzan las correspondientes reglas de post-adaptación en el </a:t>
            </a:r>
            <a:r>
              <a:rPr lang="es-ES" baseline="0" dirty="0" err="1" smtClean="0"/>
              <a:t>Adaptation</a:t>
            </a:r>
            <a:r>
              <a:rPr lang="es-ES" baseline="0" dirty="0" smtClean="0"/>
              <a:t> </a:t>
            </a:r>
            <a:r>
              <a:rPr lang="es-ES" baseline="0" dirty="0" err="1" smtClean="0"/>
              <a:t>Engine</a:t>
            </a:r>
            <a:r>
              <a:rPr lang="es-ES" baseline="0" dirty="0" smtClean="0"/>
              <a:t> </a:t>
            </a:r>
            <a:r>
              <a:rPr lang="es-ES" b="1" baseline="0" dirty="0" smtClean="0"/>
              <a:t>(clic)</a:t>
            </a:r>
            <a:r>
              <a:rPr lang="es-ES" baseline="0" dirty="0" smtClean="0"/>
              <a:t>, obteniendo finalmente la interfaz refinada. </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57</a:t>
            </a:fld>
            <a:endParaRPr lang="es-ES"/>
          </a:p>
        </p:txBody>
      </p:sp>
    </p:spTree>
    <p:extLst>
      <p:ext uri="{BB962C8B-B14F-4D97-AF65-F5344CB8AC3E}">
        <p14:creationId xmlns:p14="http://schemas.microsoft.com/office/powerpoint/2010/main" val="3862072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Las métricas de usabilidad,</a:t>
            </a:r>
            <a:r>
              <a:rPr lang="es-ES" baseline="0" dirty="0" smtClean="0"/>
              <a:t> </a:t>
            </a:r>
            <a:r>
              <a:rPr lang="es-ES" dirty="0" smtClean="0"/>
              <a:t>extraídas del documento ISO 9126, son relativas a la calidad</a:t>
            </a:r>
            <a:r>
              <a:rPr lang="es-ES" baseline="0" dirty="0" smtClean="0"/>
              <a:t> de producto. Para esta tesis se han seleccionado aquellas que mejor se asemejan a la usabilidad que queremos demostrar que se mantiene en las tareas de adaptación.</a:t>
            </a:r>
          </a:p>
          <a:p>
            <a:endParaRPr lang="es-ES" baseline="0" dirty="0" smtClean="0"/>
          </a:p>
          <a:p>
            <a:r>
              <a:rPr lang="es-ES" baseline="0" dirty="0" smtClean="0"/>
              <a:t>Así, en el grupo de métricas asociadas a la efectividad, tenemos:</a:t>
            </a:r>
          </a:p>
          <a:p>
            <a:pPr marL="171450" indent="-171450">
              <a:buFontTx/>
              <a:buChar char="-"/>
            </a:pPr>
            <a:r>
              <a:rPr lang="es-ES" baseline="0" dirty="0" smtClean="0"/>
              <a:t>Efectividad de la tarea, completitud de la tarea, y</a:t>
            </a:r>
            <a:r>
              <a:rPr lang="es-ES" dirty="0" smtClean="0"/>
              <a:t> la frecuencia de error</a:t>
            </a:r>
            <a:r>
              <a:rPr lang="es-ES" baseline="0" dirty="0" smtClean="0"/>
              <a:t>.</a:t>
            </a:r>
          </a:p>
          <a:p>
            <a:endParaRPr lang="es-ES" baseline="0" dirty="0" smtClean="0"/>
          </a:p>
          <a:p>
            <a:pPr marL="0" indent="0">
              <a:buFontTx/>
              <a:buNone/>
            </a:pPr>
            <a:r>
              <a:rPr lang="es-ES" baseline="0" dirty="0" smtClean="0"/>
              <a:t>En el otro lado, en el grupo de métricas de productividad, destacamos las siguientes:</a:t>
            </a:r>
          </a:p>
          <a:p>
            <a:pPr marL="171450" indent="-171450">
              <a:buFontTx/>
              <a:buChar char="-"/>
            </a:pPr>
            <a:r>
              <a:rPr lang="es-ES" baseline="0" dirty="0" smtClean="0"/>
              <a:t>Tiempo de tarea, eficiencia de la tarea, </a:t>
            </a:r>
            <a:r>
              <a:rPr lang="es-ES" dirty="0" smtClean="0"/>
              <a:t>productividad económica,</a:t>
            </a:r>
            <a:r>
              <a:rPr lang="es-ES" baseline="0" dirty="0" smtClean="0"/>
              <a:t> proporcionalidad productiva, y por último la eficiencia relativa del usuario, métrica que mide la eficiencia del usuario comparado con un experto.</a:t>
            </a:r>
          </a:p>
          <a:p>
            <a:pPr marL="0" indent="0">
              <a:buFontTx/>
              <a:buNone/>
            </a:pPr>
            <a:endParaRPr lang="es-ES" baseline="0" dirty="0" smtClean="0"/>
          </a:p>
          <a:p>
            <a:pPr marL="0" indent="0">
              <a:buFontTx/>
              <a:buNone/>
            </a:pPr>
            <a:r>
              <a:rPr lang="es-ES" baseline="0" dirty="0" smtClean="0"/>
              <a:t>AGUA.</a:t>
            </a:r>
            <a:endParaRPr lang="es-ES" dirty="0" smtClean="0"/>
          </a:p>
          <a:p>
            <a:endParaRPr lang="es-ES" baseline="0" dirty="0" smtClean="0"/>
          </a:p>
          <a:p>
            <a:endParaRPr lang="es-ES" baseline="0" dirty="0" smtClean="0"/>
          </a:p>
          <a:p>
            <a:pPr marL="171450" indent="-171450">
              <a:buFontTx/>
              <a:buChar char="-"/>
            </a:pPr>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58</a:t>
            </a:fld>
            <a:endParaRPr lang="es-ES"/>
          </a:p>
        </p:txBody>
      </p:sp>
    </p:spTree>
    <p:extLst>
      <p:ext uri="{BB962C8B-B14F-4D97-AF65-F5344CB8AC3E}">
        <p14:creationId xmlns:p14="http://schemas.microsoft.com/office/powerpoint/2010/main" val="3862072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diapositiva podemos ver una tabla con las métricas de efectividad comentadas, sus escalas, tipos e interpretaciones. </a:t>
            </a:r>
            <a:r>
              <a:rPr lang="es-ES" b="1" baseline="0" dirty="0" smtClean="0"/>
              <a:t>(clic)</a:t>
            </a:r>
            <a:endParaRPr lang="es-ES" b="1"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59</a:t>
            </a:fld>
            <a:endParaRPr lang="es-ES"/>
          </a:p>
        </p:txBody>
      </p:sp>
    </p:spTree>
    <p:extLst>
      <p:ext uri="{BB962C8B-B14F-4D97-AF65-F5344CB8AC3E}">
        <p14:creationId xmlns:p14="http://schemas.microsoft.com/office/powerpoint/2010/main" val="386207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latin typeface="+mn-lt"/>
                <a:ea typeface="+mn-ea"/>
                <a:cs typeface="+mn-cs"/>
              </a:rPr>
              <a:t>La</a:t>
            </a:r>
            <a:r>
              <a:rPr lang="es-ES" sz="1200" kern="1200" baseline="0" dirty="0" smtClean="0">
                <a:solidFill>
                  <a:schemeClr val="tx1"/>
                </a:solidFill>
                <a:latin typeface="+mn-lt"/>
                <a:ea typeface="+mn-ea"/>
                <a:cs typeface="+mn-cs"/>
              </a:rPr>
              <a:t> misma relación que existe entre </a:t>
            </a:r>
            <a:r>
              <a:rPr lang="es-ES" sz="1200" i="1" kern="1200" baseline="0" dirty="0" smtClean="0">
                <a:solidFill>
                  <a:schemeClr val="tx1"/>
                </a:solidFill>
                <a:latin typeface="+mn-lt"/>
                <a:ea typeface="+mn-ea"/>
                <a:cs typeface="+mn-cs"/>
              </a:rPr>
              <a:t>Universal </a:t>
            </a:r>
            <a:r>
              <a:rPr lang="es-ES" sz="1200" i="1" kern="1200" baseline="0" dirty="0" err="1" smtClean="0">
                <a:solidFill>
                  <a:schemeClr val="tx1"/>
                </a:solidFill>
                <a:latin typeface="+mn-lt"/>
                <a:ea typeface="+mn-ea"/>
                <a:cs typeface="+mn-cs"/>
              </a:rPr>
              <a:t>Design</a:t>
            </a:r>
            <a:r>
              <a:rPr lang="es-ES" sz="1200" i="1"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rPr>
              <a:t>y </a:t>
            </a:r>
            <a:r>
              <a:rPr lang="es-ES" sz="1200" i="1" kern="1200" baseline="0" dirty="0" smtClean="0">
                <a:solidFill>
                  <a:schemeClr val="tx1"/>
                </a:solidFill>
                <a:latin typeface="+mn-lt"/>
                <a:ea typeface="+mn-ea"/>
                <a:cs typeface="+mn-cs"/>
              </a:rPr>
              <a:t>Human-</a:t>
            </a:r>
            <a:r>
              <a:rPr lang="es-ES" sz="1200" i="1" kern="1200" baseline="0" dirty="0" err="1" smtClean="0">
                <a:solidFill>
                  <a:schemeClr val="tx1"/>
                </a:solidFill>
                <a:latin typeface="+mn-lt"/>
                <a:ea typeface="+mn-ea"/>
                <a:cs typeface="+mn-cs"/>
              </a:rPr>
              <a:t>Computer</a:t>
            </a:r>
            <a:r>
              <a:rPr lang="es-ES" sz="1200" i="1" kern="1200" baseline="0" dirty="0" smtClean="0">
                <a:solidFill>
                  <a:schemeClr val="tx1"/>
                </a:solidFill>
                <a:latin typeface="+mn-lt"/>
                <a:ea typeface="+mn-ea"/>
                <a:cs typeface="+mn-cs"/>
              </a:rPr>
              <a:t> </a:t>
            </a:r>
            <a:r>
              <a:rPr lang="es-ES" sz="1200" i="1" kern="1200" baseline="0" dirty="0" err="1" smtClean="0">
                <a:solidFill>
                  <a:schemeClr val="tx1"/>
                </a:solidFill>
                <a:latin typeface="+mn-lt"/>
                <a:ea typeface="+mn-ea"/>
                <a:cs typeface="+mn-cs"/>
              </a:rPr>
              <a:t>Interaction</a:t>
            </a:r>
            <a:r>
              <a:rPr lang="es-ES" sz="1200" i="1" kern="1200" baseline="0" dirty="0" smtClean="0">
                <a:solidFill>
                  <a:schemeClr val="tx1"/>
                </a:solidFill>
                <a:latin typeface="+mn-lt"/>
                <a:ea typeface="+mn-ea"/>
                <a:cs typeface="+mn-cs"/>
              </a:rPr>
              <a:t> </a:t>
            </a:r>
            <a:r>
              <a:rPr lang="es-ES" sz="1200" i="0" kern="1200" baseline="0" dirty="0" smtClean="0">
                <a:solidFill>
                  <a:schemeClr val="tx1"/>
                </a:solidFill>
                <a:latin typeface="+mn-lt"/>
                <a:ea typeface="+mn-ea"/>
                <a:cs typeface="+mn-cs"/>
              </a:rPr>
              <a:t>la</a:t>
            </a:r>
            <a:r>
              <a:rPr lang="es-ES" sz="1200" i="1" kern="1200" baseline="0" dirty="0" smtClean="0">
                <a:solidFill>
                  <a:schemeClr val="tx1"/>
                </a:solidFill>
                <a:latin typeface="+mn-lt"/>
                <a:ea typeface="+mn-ea"/>
                <a:cs typeface="+mn-cs"/>
              </a:rPr>
              <a:t> </a:t>
            </a:r>
            <a:r>
              <a:rPr lang="es-ES" sz="1200" kern="1200" baseline="0" dirty="0" smtClean="0">
                <a:solidFill>
                  <a:schemeClr val="tx1"/>
                </a:solidFill>
                <a:latin typeface="+mn-lt"/>
                <a:ea typeface="+mn-ea"/>
                <a:cs typeface="+mn-cs"/>
              </a:rPr>
              <a:t>podemos encontrar con los denominados Sistemas de Adaptación.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Definidos por </a:t>
            </a:r>
            <a:r>
              <a:rPr lang="es-ES" sz="1200" kern="1200" baseline="0" dirty="0" err="1" smtClean="0">
                <a:solidFill>
                  <a:schemeClr val="tx1"/>
                </a:solidFill>
                <a:latin typeface="+mn-lt"/>
                <a:ea typeface="+mn-ea"/>
                <a:cs typeface="+mn-cs"/>
              </a:rPr>
              <a:t>Antony</a:t>
            </a:r>
            <a:r>
              <a:rPr lang="es-ES" sz="1200" kern="1200" baseline="0" dirty="0" smtClean="0">
                <a:solidFill>
                  <a:schemeClr val="tx1"/>
                </a:solidFill>
                <a:latin typeface="+mn-lt"/>
                <a:ea typeface="+mn-ea"/>
                <a:cs typeface="+mn-cs"/>
              </a:rPr>
              <a:t> </a:t>
            </a:r>
            <a:r>
              <a:rPr lang="es-ES" sz="1200" kern="1200" baseline="0" dirty="0" err="1" smtClean="0">
                <a:solidFill>
                  <a:schemeClr val="tx1"/>
                </a:solidFill>
                <a:latin typeface="+mn-lt"/>
                <a:ea typeface="+mn-ea"/>
                <a:cs typeface="+mn-cs"/>
              </a:rPr>
              <a:t>Jameson</a:t>
            </a:r>
            <a:r>
              <a:rPr lang="es-ES" sz="1200" kern="1200" baseline="0" dirty="0" smtClean="0">
                <a:solidFill>
                  <a:schemeClr val="tx1"/>
                </a:solidFill>
                <a:latin typeface="+mn-lt"/>
                <a:ea typeface="+mn-ea"/>
                <a:cs typeface="+mn-cs"/>
              </a:rPr>
              <a:t> en 2009, estos sistemas se caracterizan por su capacidad de adaptar su comportamiento a usuarios concretos durante el proceso de recogida de información del usuario y de la aplicación.</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Este proceso, implica alguna forma de aprendizaje, inferencia o toma de decisiones.</a:t>
            </a:r>
            <a:endParaRPr lang="es-ES" sz="120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a:t>
            </a:fld>
            <a:endParaRPr lang="es-ES"/>
          </a:p>
        </p:txBody>
      </p:sp>
    </p:spTree>
    <p:extLst>
      <p:ext uri="{BB962C8B-B14F-4D97-AF65-F5344CB8AC3E}">
        <p14:creationId xmlns:p14="http://schemas.microsoft.com/office/powerpoint/2010/main" val="480693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a:t>
            </a:r>
            <a:r>
              <a:rPr lang="es-ES" baseline="0" dirty="0" smtClean="0"/>
              <a:t> esta diapositiva podemos ver una tabla con las métricas de efectividad comentadas, sus escalas, tipos e interpretaciones. </a:t>
            </a:r>
            <a:r>
              <a:rPr lang="es-ES" b="1" baseline="0" dirty="0" smtClean="0"/>
              <a:t>(clic)</a:t>
            </a:r>
            <a:endParaRPr lang="es-ES" b="1"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60</a:t>
            </a:fld>
            <a:endParaRPr lang="es-ES"/>
          </a:p>
        </p:txBody>
      </p:sp>
    </p:spTree>
    <p:extLst>
      <p:ext uri="{BB962C8B-B14F-4D97-AF65-F5344CB8AC3E}">
        <p14:creationId xmlns:p14="http://schemas.microsoft.com/office/powerpoint/2010/main" val="386207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último,</a:t>
            </a:r>
            <a:r>
              <a:rPr lang="es-ES" baseline="0" dirty="0" smtClean="0"/>
              <a:t> presentamos la tercera capa de la arquitectura de </a:t>
            </a:r>
            <a:r>
              <a:rPr lang="es-ES" baseline="0" dirty="0" err="1" smtClean="0"/>
              <a:t>AdaptUI</a:t>
            </a:r>
            <a:r>
              <a:rPr lang="es-ES" baseline="0" dirty="0" smtClean="0"/>
              <a:t>: la capa de aplicación. </a:t>
            </a:r>
          </a:p>
          <a:p>
            <a:endParaRPr lang="es-ES" baseline="0" dirty="0" smtClean="0"/>
          </a:p>
          <a:p>
            <a:r>
              <a:rPr lang="es-ES" baseline="0" dirty="0" smtClean="0"/>
              <a:t>Se proveen, como herramientas para el desarrollo, dos API. </a:t>
            </a:r>
          </a:p>
          <a:p>
            <a:endParaRPr lang="es-ES" baseline="0" dirty="0" smtClean="0"/>
          </a:p>
          <a:p>
            <a:pPr marL="171450" indent="-171450">
              <a:buFontTx/>
              <a:buChar char="-"/>
            </a:pPr>
            <a:r>
              <a:rPr lang="es-ES" baseline="0" dirty="0" smtClean="0"/>
              <a:t>Por un lado, el API de adaptación, como herramienta para que los desarrolladores sean capaces de, en sus aplicaciones Android, contemplar la adaptación dinámica de las interfaces desarrolladas. </a:t>
            </a:r>
          </a:p>
          <a:p>
            <a:pPr marL="171450" indent="-171450">
              <a:buFontTx/>
              <a:buChar char="-"/>
            </a:pPr>
            <a:r>
              <a:rPr lang="es-ES" baseline="0" dirty="0" smtClean="0"/>
              <a:t>Por otro lado, el API de conocimiento, el cual, </a:t>
            </a:r>
            <a:r>
              <a:rPr lang="es-ES" baseline="0" dirty="0" err="1" smtClean="0"/>
              <a:t>basandose</a:t>
            </a:r>
            <a:r>
              <a:rPr lang="es-ES" baseline="0" dirty="0" smtClean="0"/>
              <a:t> en OWL-API, provee una serie de métodos para manejar y editar el conocimiento y la estructura de las ontologías utilizadas.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61</a:t>
            </a:fld>
            <a:endParaRPr lang="es-ES"/>
          </a:p>
        </p:txBody>
      </p:sp>
    </p:spTree>
    <p:extLst>
      <p:ext uri="{BB962C8B-B14F-4D97-AF65-F5344CB8AC3E}">
        <p14:creationId xmlns:p14="http://schemas.microsoft.com/office/powerpoint/2010/main" val="18294945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latin typeface="+mn-lt"/>
                <a:ea typeface="+mn-ea"/>
                <a:cs typeface="+mn-cs"/>
              </a:rPr>
              <a:t>Para comprender cómo encaja cada pieza del </a:t>
            </a:r>
            <a:r>
              <a:rPr lang="es-ES" sz="1200" kern="1200" baseline="0" dirty="0" err="1" smtClean="0">
                <a:solidFill>
                  <a:schemeClr val="tx1"/>
                </a:solidFill>
                <a:latin typeface="+mn-lt"/>
                <a:ea typeface="+mn-ea"/>
                <a:cs typeface="+mn-cs"/>
              </a:rPr>
              <a:t>puzzle</a:t>
            </a:r>
            <a:r>
              <a:rPr lang="es-ES" sz="1200" kern="1200" baseline="0" dirty="0" smtClean="0">
                <a:solidFill>
                  <a:schemeClr val="tx1"/>
                </a:solidFill>
                <a:latin typeface="+mn-lt"/>
                <a:ea typeface="+mn-ea"/>
                <a:cs typeface="+mn-cs"/>
              </a:rPr>
              <a:t>, vamos a repasarlo mediante el siguiente ejemplo.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1" dirty="0" smtClean="0"/>
              <a:t>(clic)</a:t>
            </a:r>
            <a:r>
              <a:rPr lang="es-ES" dirty="0" smtClean="0"/>
              <a:t> Primero,</a:t>
            </a:r>
            <a:r>
              <a:rPr lang="es-ES" baseline="0" dirty="0" smtClean="0"/>
              <a:t> las capacidades del usuario y las características del contexto y del dispositivo son recogidas por el </a:t>
            </a:r>
            <a:r>
              <a:rPr lang="es-ES" baseline="0" dirty="0" err="1" smtClean="0"/>
              <a:t>Capabilities</a:t>
            </a:r>
            <a:r>
              <a:rPr lang="es-ES" baseline="0" dirty="0" smtClean="0"/>
              <a:t> </a:t>
            </a:r>
            <a:r>
              <a:rPr lang="es-ES" baseline="0" dirty="0" err="1" smtClean="0"/>
              <a:t>Collector</a:t>
            </a:r>
            <a:r>
              <a:rPr lang="es-ES" baseline="0" dirty="0" smtClean="0"/>
              <a:t>. Este módulo almacena la información sobre estas entidades utilizando conjuntos clave-valor en Android.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Una vez terminada su actividad, el </a:t>
            </a:r>
            <a:r>
              <a:rPr lang="es-ES" baseline="0" dirty="0" err="1" smtClean="0"/>
              <a:t>Semantic</a:t>
            </a:r>
            <a:r>
              <a:rPr lang="es-ES" baseline="0" dirty="0" smtClean="0"/>
              <a:t> </a:t>
            </a:r>
            <a:r>
              <a:rPr lang="es-ES" baseline="0" dirty="0" err="1" smtClean="0"/>
              <a:t>Modeller</a:t>
            </a:r>
            <a:r>
              <a:rPr lang="es-ES" baseline="0" dirty="0" smtClean="0"/>
              <a:t> </a:t>
            </a:r>
            <a:r>
              <a:rPr lang="es-ES" b="1" baseline="0" dirty="0" smtClean="0"/>
              <a:t>(clic)</a:t>
            </a:r>
            <a:r>
              <a:rPr lang="es-ES" baseline="0" dirty="0" smtClean="0"/>
              <a:t> recoge esta información y comienza a traducirla a un modelo semántico a través de la ontología </a:t>
            </a:r>
            <a:r>
              <a:rPr lang="es-ES" baseline="0" dirty="0" err="1" smtClean="0"/>
              <a:t>AdaptUIOnt</a:t>
            </a:r>
            <a:r>
              <a:rPr lang="es-ES" baseline="0" dirty="0" smtClean="0"/>
              <a:t>. Para ser capaces de utilizar semántica en el dispositivo móvil se hace uso del razonador para móvil </a:t>
            </a:r>
            <a:r>
              <a:rPr lang="es-ES" i="1" baseline="0" dirty="0" smtClean="0"/>
              <a:t>Pellet4Android </a:t>
            </a:r>
            <a:r>
              <a:rPr lang="es-ES" b="1" i="0" baseline="0" dirty="0" smtClean="0"/>
              <a:t>(clic)</a:t>
            </a:r>
            <a:r>
              <a:rPr lang="es-ES" baseline="0" dirty="0" smtClean="0"/>
              <a:t>.</a:t>
            </a: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aseline="0" dirty="0" smtClean="0"/>
              <a:t>En tercer lugar</a:t>
            </a:r>
            <a:r>
              <a:rPr lang="es-ES" b="0" dirty="0" smtClean="0"/>
              <a:t>,</a:t>
            </a:r>
            <a:r>
              <a:rPr lang="es-ES" b="0" baseline="0" dirty="0" smtClean="0"/>
              <a:t> el </a:t>
            </a:r>
            <a:r>
              <a:rPr lang="es-ES" b="0" baseline="0" dirty="0" err="1" smtClean="0"/>
              <a:t>Adaptation</a:t>
            </a:r>
            <a:r>
              <a:rPr lang="es-ES" b="0" baseline="0" dirty="0" smtClean="0"/>
              <a:t> </a:t>
            </a:r>
            <a:r>
              <a:rPr lang="es-ES" b="0" baseline="0" dirty="0" err="1" smtClean="0"/>
              <a:t>Engine</a:t>
            </a:r>
            <a:r>
              <a:rPr lang="es-ES" b="0" baseline="0" dirty="0" smtClean="0"/>
              <a:t> realiza una consulta de las instrucciones de adaptación ejecutadas por el módulo </a:t>
            </a:r>
            <a:r>
              <a:rPr lang="es-ES" b="0" i="1" baseline="0" dirty="0" smtClean="0"/>
              <a:t>Pellet4Android</a:t>
            </a:r>
            <a:r>
              <a:rPr lang="es-ES" b="0" baseline="0" dirty="0" smtClean="0"/>
              <a:t>. Las adaptaciones correspondientes son almacenadas en la clase Adaptación de la ontología </a:t>
            </a:r>
            <a:r>
              <a:rPr lang="es-ES" b="0" baseline="0" dirty="0" err="1" smtClean="0"/>
              <a:t>AdaptUIOnt</a:t>
            </a:r>
            <a:r>
              <a:rPr lang="es-ES" b="0" baseline="0" dirty="0" smtClean="0"/>
              <a:t>.</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b="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b="0" baseline="0" dirty="0" smtClean="0"/>
              <a:t>En este momento el usuario recibe la interfaz de usuario adaptada. Sin embargo, el proceso de adaptación no concluye definitivamente. Es aquí, en cuarto y último lugar, cuando hace acto de presencia el </a:t>
            </a:r>
            <a:r>
              <a:rPr lang="es-ES" b="0" baseline="0" dirty="0" err="1" smtClean="0"/>
              <a:t>Adaptation</a:t>
            </a:r>
            <a:r>
              <a:rPr lang="es-ES" b="0" baseline="0" dirty="0" smtClean="0"/>
              <a:t> </a:t>
            </a:r>
            <a:r>
              <a:rPr lang="es-ES" b="0" baseline="0" dirty="0" err="1" smtClean="0"/>
              <a:t>Polisher</a:t>
            </a:r>
            <a:r>
              <a:rPr lang="es-ES" b="0" dirty="0" smtClean="0"/>
              <a:t>.</a:t>
            </a:r>
            <a:r>
              <a:rPr lang="es-ES" b="0" baseline="0" dirty="0" smtClean="0"/>
              <a:t> Su labor es la de comparar la usabilidad (haciendo uso de las métricas previamente mencionadas) a través de un modelo de interacción en el cual se representan las mismas métricas al comienzo de la interacción con el </a:t>
            </a:r>
            <a:r>
              <a:rPr lang="es-ES" b="0" baseline="0" dirty="0" err="1" smtClean="0"/>
              <a:t>Capabilities</a:t>
            </a:r>
            <a:r>
              <a:rPr lang="es-ES" b="0" baseline="0" dirty="0" smtClean="0"/>
              <a:t> </a:t>
            </a:r>
            <a:r>
              <a:rPr lang="es-ES" b="0" baseline="0" dirty="0" err="1" smtClean="0"/>
              <a:t>Collector</a:t>
            </a:r>
            <a:r>
              <a:rPr lang="es-ES" b="0" baseline="0" dirty="0" smtClean="0"/>
              <a:t>. El modelo de interacción que tenga asociada una interfaz que respete mejor los niveles de usabilidad definidos será el que finalmente determine el aspecto final de la interfaz.</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62</a:t>
            </a:fld>
            <a:endParaRPr lang="es-ES"/>
          </a:p>
        </p:txBody>
      </p:sp>
    </p:spTree>
    <p:extLst>
      <p:ext uri="{BB962C8B-B14F-4D97-AF65-F5344CB8AC3E}">
        <p14:creationId xmlns:p14="http://schemas.microsoft.com/office/powerpoint/2010/main" val="2404525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_tradnl" dirty="0" smtClean="0"/>
              <a:t>Una vez</a:t>
            </a:r>
            <a:r>
              <a:rPr lang="es-ES_tradnl" baseline="0" dirty="0" smtClean="0"/>
              <a:t> detalladas las aportaciones de esta tesis doctoral, me dispongo a continuación a describir los distintos experimentos que se han llevado a cabo en cada una de las fases de la misma.</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63</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Como se puede ver en la presente diapositiva, la evaluación ha sido dividida principalmente en 3</a:t>
            </a:r>
            <a:r>
              <a:rPr lang="es-ES" sz="1200" kern="1200" baseline="0" dirty="0" smtClean="0">
                <a:solidFill>
                  <a:schemeClr val="tx1"/>
                </a:solidFill>
                <a:latin typeface="+mn-lt"/>
                <a:ea typeface="+mn-ea"/>
                <a:cs typeface="+mn-cs"/>
              </a:rPr>
              <a:t> fases:</a:t>
            </a:r>
          </a:p>
          <a:p>
            <a:endParaRPr lang="es-ES" sz="1200" kern="1200" baseline="0" dirty="0" smtClean="0">
              <a:solidFill>
                <a:schemeClr val="tx1"/>
              </a:solidFill>
              <a:latin typeface="+mn-lt"/>
              <a:ea typeface="+mn-ea"/>
              <a:cs typeface="+mn-cs"/>
            </a:endParaRPr>
          </a:p>
          <a:p>
            <a:pPr marL="171450" indent="-171450">
              <a:buFontTx/>
              <a:buChar char="-"/>
            </a:pPr>
            <a:r>
              <a:rPr lang="es-ES" sz="1200" kern="1200" baseline="0" dirty="0" smtClean="0">
                <a:solidFill>
                  <a:schemeClr val="tx1"/>
                </a:solidFill>
                <a:latin typeface="+mn-lt"/>
                <a:ea typeface="+mn-ea"/>
                <a:cs typeface="+mn-cs"/>
              </a:rPr>
              <a:t>La primera de ellas, llevando a cabo una serie de experimentos cuantitativos, basados en toma de tiempos, monitorización de comportamiento y precisión de resultados. Además, como veremos más adelante, se ha realizado un experimento con otra plataforma de adaptación de interfaces de usuario: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a:t>
            </a:r>
          </a:p>
          <a:p>
            <a:pPr marL="171450" indent="-171450">
              <a:buFontTx/>
              <a:buChar char="-"/>
            </a:pPr>
            <a:endParaRPr lang="es-ES" sz="1200" kern="1200" baseline="0" dirty="0" smtClean="0">
              <a:solidFill>
                <a:schemeClr val="tx1"/>
              </a:solidFill>
              <a:latin typeface="+mn-lt"/>
              <a:ea typeface="+mn-ea"/>
              <a:cs typeface="+mn-cs"/>
            </a:endParaRPr>
          </a:p>
          <a:p>
            <a:pPr marL="171450" indent="-171450">
              <a:buFontTx/>
              <a:buChar char="-"/>
            </a:pPr>
            <a:r>
              <a:rPr lang="es-ES" sz="1200" kern="1200" baseline="0" dirty="0" smtClean="0">
                <a:solidFill>
                  <a:schemeClr val="tx1"/>
                </a:solidFill>
                <a:latin typeface="+mn-lt"/>
                <a:ea typeface="+mn-ea"/>
                <a:cs typeface="+mn-cs"/>
              </a:rPr>
              <a:t>Después hablaremos de una serie de escenarios que se plantean en la tesis doctoral y en los que se estudia el comportamiento de la plataforma presentada. Estos escenarios forman parte del apartado de Evaluación Cualitativa.</a:t>
            </a:r>
            <a:endParaRPr lang="es-ES" sz="1200" kern="1200" baseline="0" dirty="0">
              <a:solidFill>
                <a:schemeClr val="tx1"/>
              </a:solidFill>
              <a:latin typeface="+mn-lt"/>
              <a:ea typeface="+mn-ea"/>
              <a:cs typeface="+mn-cs"/>
            </a:endParaRPr>
          </a:p>
          <a:p>
            <a:pPr marL="171450" indent="-171450">
              <a:buFontTx/>
              <a:buChar char="-"/>
            </a:pPr>
            <a:endParaRPr lang="es-ES" sz="1200" kern="1200" baseline="0" dirty="0">
              <a:solidFill>
                <a:schemeClr val="tx1"/>
              </a:solidFill>
              <a:latin typeface="+mn-lt"/>
              <a:ea typeface="+mn-ea"/>
              <a:cs typeface="+mn-cs"/>
            </a:endParaRPr>
          </a:p>
          <a:p>
            <a:pPr marL="171450" indent="-171450">
              <a:buFontTx/>
              <a:buChar char="-"/>
            </a:pPr>
            <a:r>
              <a:rPr lang="es-ES" sz="1200" kern="1200" baseline="0" dirty="0" smtClean="0">
                <a:solidFill>
                  <a:schemeClr val="tx1"/>
                </a:solidFill>
                <a:latin typeface="+mn-lt"/>
                <a:ea typeface="+mn-ea"/>
                <a:cs typeface="+mn-cs"/>
              </a:rPr>
              <a:t>Por último se presentarán estadísticas recogiendo las opiniones y el </a:t>
            </a:r>
            <a:r>
              <a:rPr lang="es-ES" sz="1200" kern="1200" baseline="0" dirty="0" err="1" smtClean="0">
                <a:solidFill>
                  <a:schemeClr val="tx1"/>
                </a:solidFill>
                <a:latin typeface="+mn-lt"/>
                <a:ea typeface="+mn-ea"/>
                <a:cs typeface="+mn-cs"/>
              </a:rPr>
              <a:t>feedback</a:t>
            </a:r>
            <a:r>
              <a:rPr lang="es-ES" sz="1200" kern="1200" baseline="0" dirty="0" smtClean="0">
                <a:solidFill>
                  <a:schemeClr val="tx1"/>
                </a:solidFill>
                <a:latin typeface="+mn-lt"/>
                <a:ea typeface="+mn-ea"/>
                <a:cs typeface="+mn-cs"/>
              </a:rPr>
              <a:t> de tanto usuarios de la plataforma de adaptación como desarrolladores de software que puedan encontrar útil su uso.</a:t>
            </a:r>
            <a:endParaRPr lang="es-ES" sz="1200" kern="1200" dirty="0" smtClean="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64</a:t>
            </a:fld>
            <a:endParaRPr lang="es-ES"/>
          </a:p>
        </p:txBody>
      </p:sp>
    </p:spTree>
    <p:extLst>
      <p:ext uri="{BB962C8B-B14F-4D97-AF65-F5344CB8AC3E}">
        <p14:creationId xmlns:p14="http://schemas.microsoft.com/office/powerpoint/2010/main" val="15950284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Comenzaremos pues por la Evaluación</a:t>
            </a:r>
            <a:r>
              <a:rPr lang="es-ES" sz="1200" kern="1200" baseline="0" dirty="0" smtClean="0">
                <a:solidFill>
                  <a:schemeClr val="tx1"/>
                </a:solidFill>
                <a:latin typeface="+mn-lt"/>
                <a:ea typeface="+mn-ea"/>
                <a:cs typeface="+mn-cs"/>
              </a:rPr>
              <a:t> Cuantitativa, destacando en primer lugar los dispositivos utilizados durante la misma.</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Como podemos observar en la tabla, se listan 3 dispositivos móviles de diferentes características, así como un equipo portátil. El PC lo hemos considerado debido a que una parte importante de la evaluación tiene como requisito establecer los límites del motor de razonamiento para móviles </a:t>
            </a:r>
            <a:r>
              <a:rPr lang="es-ES" sz="1200" i="1" kern="1200" baseline="0" dirty="0" smtClean="0">
                <a:solidFill>
                  <a:schemeClr val="tx1"/>
                </a:solidFill>
                <a:latin typeface="+mn-lt"/>
                <a:ea typeface="+mn-ea"/>
                <a:cs typeface="+mn-cs"/>
              </a:rPr>
              <a:t>Pellet4Android</a:t>
            </a:r>
            <a:r>
              <a:rPr lang="es-ES" sz="1200" kern="1200" baseline="0" dirty="0" smtClean="0">
                <a:solidFill>
                  <a:schemeClr val="tx1"/>
                </a:solidFill>
                <a:latin typeface="+mn-lt"/>
                <a:ea typeface="+mn-ea"/>
                <a:cs typeface="+mn-cs"/>
              </a:rPr>
              <a:t>  frente a Pellet.</a:t>
            </a:r>
            <a:endParaRPr lang="es-ES" sz="1200" kern="1200" dirty="0" smtClean="0">
              <a:solidFill>
                <a:schemeClr val="tx1"/>
              </a:solidFill>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65</a:t>
            </a:fld>
            <a:endParaRPr lang="es-ES"/>
          </a:p>
        </p:txBody>
      </p:sp>
    </p:spTree>
    <p:extLst>
      <p:ext uri="{BB962C8B-B14F-4D97-AF65-F5344CB8AC3E}">
        <p14:creationId xmlns:p14="http://schemas.microsoft.com/office/powerpoint/2010/main" val="2214628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Así, empezamos por el</a:t>
            </a:r>
            <a:r>
              <a:rPr lang="es-ES" sz="1200" kern="1200" baseline="0" dirty="0" smtClean="0">
                <a:solidFill>
                  <a:schemeClr val="tx1"/>
                </a:solidFill>
                <a:latin typeface="+mn-lt"/>
                <a:ea typeface="+mn-ea"/>
                <a:cs typeface="+mn-cs"/>
              </a:rPr>
              <a:t> experimento que compara ambas versiones de Pellet.</a:t>
            </a:r>
            <a:endParaRPr lang="es-ES" sz="1200" kern="1200" dirty="0" smtClean="0">
              <a:solidFill>
                <a:schemeClr val="tx1"/>
              </a:solidFill>
              <a:latin typeface="+mn-lt"/>
              <a:ea typeface="+mn-ea"/>
              <a:cs typeface="+mn-cs"/>
            </a:endParaRPr>
          </a:p>
          <a:p>
            <a:endParaRPr lang="es-ES" dirty="0" smtClean="0"/>
          </a:p>
          <a:p>
            <a:r>
              <a:rPr lang="es-ES" dirty="0" smtClean="0"/>
              <a:t>Tomando como base la ontología </a:t>
            </a:r>
            <a:r>
              <a:rPr lang="es-ES" dirty="0" err="1" smtClean="0"/>
              <a:t>AdaptUIOnt</a:t>
            </a:r>
            <a:r>
              <a:rPr lang="es-ES" dirty="0" smtClean="0"/>
              <a:t> con datos simples de prueba se han obtenido los</a:t>
            </a:r>
            <a:r>
              <a:rPr lang="es-ES" baseline="0" dirty="0" smtClean="0"/>
              <a:t> siguientes resultados lanzando cada experimento 100 veces.</a:t>
            </a:r>
          </a:p>
          <a:p>
            <a:endParaRPr lang="es-ES" baseline="0" dirty="0" smtClean="0"/>
          </a:p>
          <a:p>
            <a:pPr marL="171450" indent="-171450">
              <a:buFontTx/>
              <a:buChar char="-"/>
            </a:pPr>
            <a:r>
              <a:rPr lang="es-ES" baseline="0" dirty="0" smtClean="0"/>
              <a:t>Se puede observar como </a:t>
            </a:r>
            <a:r>
              <a:rPr lang="es-ES" b="1" dirty="0" smtClean="0"/>
              <a:t>(clic)</a:t>
            </a:r>
            <a:r>
              <a:rPr lang="es-ES" b="0" dirty="0" smtClean="0"/>
              <a:t>,</a:t>
            </a:r>
            <a:r>
              <a:rPr lang="es-ES" baseline="0" dirty="0" smtClean="0"/>
              <a:t> en el caso del PC, la media no llega al segundo para razonar sobre el conocimiento de la ontología.</a:t>
            </a:r>
          </a:p>
          <a:p>
            <a:pPr marL="171450" indent="-171450">
              <a:buFontTx/>
              <a:buChar char="-"/>
            </a:pPr>
            <a:endParaRPr lang="es-ES" baseline="0" dirty="0" smtClean="0"/>
          </a:p>
          <a:p>
            <a:pPr marL="171450" indent="-171450">
              <a:buFontTx/>
              <a:buChar char="-"/>
            </a:pPr>
            <a:r>
              <a:rPr lang="es-ES" baseline="0" dirty="0" smtClean="0"/>
              <a:t>Por otro lado, de entre los dispositivos destaca el mal rendimiento obtenido por el </a:t>
            </a:r>
            <a:r>
              <a:rPr lang="es-ES" baseline="0" dirty="0" err="1" smtClean="0"/>
              <a:t>Nexus</a:t>
            </a:r>
            <a:r>
              <a:rPr lang="es-ES" baseline="0" dirty="0" smtClean="0"/>
              <a:t> 10 </a:t>
            </a:r>
            <a:r>
              <a:rPr lang="es-ES" b="1" dirty="0" smtClean="0"/>
              <a:t>(clic)</a:t>
            </a:r>
            <a:r>
              <a:rPr lang="es-ES" baseline="0" dirty="0" smtClean="0"/>
              <a:t>, a pesar de sus mejores características Hardware.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66</a:t>
            </a:fld>
            <a:endParaRPr lang="es-ES"/>
          </a:p>
        </p:txBody>
      </p:sp>
    </p:spTree>
    <p:extLst>
      <p:ext uri="{BB962C8B-B14F-4D97-AF65-F5344CB8AC3E}">
        <p14:creationId xmlns:p14="http://schemas.microsoft.com/office/powerpoint/2010/main" val="3476034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Además de medir</a:t>
            </a:r>
            <a:r>
              <a:rPr lang="es-ES" baseline="0" dirty="0" smtClean="0"/>
              <a:t> los tiempos de razonamiento de ambas plataformas móvil y de escritorio con datos simples de prueba, se han realizado otras dos variaciones en la ontología.</a:t>
            </a:r>
          </a:p>
          <a:p>
            <a:endParaRPr lang="es-ES" baseline="0" dirty="0" smtClean="0"/>
          </a:p>
          <a:p>
            <a:r>
              <a:rPr lang="es-ES" baseline="0" dirty="0" smtClean="0"/>
              <a:t>Como en la especificación de OWL 2 se habla del término axioma en lugar de tripleta, vamos a realizar estos experimentos con esta nomenclatura. Los axiomas son el componente principal en las ontologías OWL 2, y conforman declaraciones que establecen aquello que es verdad en el dominio.</a:t>
            </a:r>
          </a:p>
          <a:p>
            <a:endParaRPr lang="es-ES" baseline="0" dirty="0" smtClean="0"/>
          </a:p>
          <a:p>
            <a:r>
              <a:rPr lang="es-ES" baseline="0" dirty="0" smtClean="0"/>
              <a:t>Por un lado, se ha incrementado el número de axiomas del conjunto </a:t>
            </a:r>
            <a:r>
              <a:rPr lang="es-ES" baseline="0" dirty="0" err="1" smtClean="0"/>
              <a:t>ABox</a:t>
            </a:r>
            <a:r>
              <a:rPr lang="es-ES" baseline="0" dirty="0" smtClean="0"/>
              <a:t> . Este conjunto aglutina el conocimiento de los individuos o instancias, incluyendo conceptos y relaciones de aserción. En otras palabras, </a:t>
            </a:r>
            <a:r>
              <a:rPr lang="es-ES" baseline="0" dirty="0" err="1" smtClean="0"/>
              <a:t>ABox</a:t>
            </a:r>
            <a:r>
              <a:rPr lang="es-ES" baseline="0" dirty="0" smtClean="0"/>
              <a:t> describe los atributos de las instancias, los roles entre las mismas, y otras aserciones de instancias teniendo en cuenta las clases a las que pertenecen.</a:t>
            </a:r>
          </a:p>
          <a:p>
            <a:endParaRPr lang="es-ES" baseline="0" dirty="0" smtClean="0"/>
          </a:p>
          <a:p>
            <a:r>
              <a:rPr lang="es-ES" baseline="0" dirty="0" smtClean="0"/>
              <a:t>En el presente gráfico se comparan los rendimientos de Pellet para Java ejecutado en el PC cuyas características hemos visto en la anterior diapositiva y representado en azul claro. Después, y en este orden, vemos los resultados obtenidos por Pellet4Android en el Galaxy S3Mini, S3 y </a:t>
            </a:r>
            <a:r>
              <a:rPr lang="es-ES" baseline="0" dirty="0" err="1" smtClean="0"/>
              <a:t>Nexus</a:t>
            </a:r>
            <a:r>
              <a:rPr lang="es-ES" baseline="0" dirty="0" smtClean="0"/>
              <a:t> 10, ordenados de menos a más capacidad computacional. </a:t>
            </a:r>
          </a:p>
          <a:p>
            <a:r>
              <a:rPr lang="es-ES" baseline="0" dirty="0" smtClean="0"/>
              <a:t>Podemos ver cómo en el eje X se contabilizan el número de elementos de </a:t>
            </a:r>
            <a:r>
              <a:rPr lang="es-ES" baseline="0" dirty="0" err="1" smtClean="0"/>
              <a:t>ABox</a:t>
            </a:r>
            <a:r>
              <a:rPr lang="es-ES" baseline="0" dirty="0" smtClean="0"/>
              <a:t> de la ontología. Desde 5.000 hasta 20.000, con incrementos de 5.000 instancias cada vez. El eje Y representa el tiempo que tarda el razonador en razonar sobre el conocimiento de la ontología.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67</a:t>
            </a:fld>
            <a:endParaRPr lang="es-ES"/>
          </a:p>
        </p:txBody>
      </p:sp>
    </p:spTree>
    <p:extLst>
      <p:ext uri="{BB962C8B-B14F-4D97-AF65-F5344CB8AC3E}">
        <p14:creationId xmlns:p14="http://schemas.microsoft.com/office/powerpoint/2010/main" val="40760013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Tenemos que destacar en estos ejemplos que los tamaños en axiomas de las ontologías evidentemente cambian según el dominio y el propósito. Por ejemplo, FOAF contiene algo más de 500 axiomas, mientras que la típica ontología </a:t>
            </a:r>
            <a:r>
              <a:rPr lang="es-ES" baseline="0" dirty="0" err="1" smtClean="0"/>
              <a:t>pizza.owl</a:t>
            </a:r>
            <a:r>
              <a:rPr lang="es-ES" baseline="0" dirty="0" smtClean="0"/>
              <a:t> de ejemplo del tutorial de OWL contiene casi 1.000 axiomas. En nuestro caso </a:t>
            </a:r>
            <a:r>
              <a:rPr lang="es-ES" baseline="0" dirty="0" err="1" smtClean="0"/>
              <a:t>AdaptUIOnt</a:t>
            </a:r>
            <a:r>
              <a:rPr lang="es-ES" baseline="0" dirty="0" smtClean="0"/>
              <a:t> no llega a los 300.</a:t>
            </a:r>
          </a:p>
          <a:p>
            <a:endParaRPr lang="es-ES" baseline="0" dirty="0" smtClean="0"/>
          </a:p>
          <a:p>
            <a:r>
              <a:rPr lang="es-ES" baseline="0" dirty="0" smtClean="0"/>
              <a:t>Así, volviendo al experimento vemos como en el primer caso del ejemplo </a:t>
            </a:r>
            <a:r>
              <a:rPr lang="es-ES" b="1" baseline="0" dirty="0" smtClean="0"/>
              <a:t>(clic)</a:t>
            </a:r>
            <a:r>
              <a:rPr lang="es-ES" baseline="0" dirty="0" smtClean="0"/>
              <a:t> Pellet apenas tarda 3 segundos de media en razonar sobre las 5.000 instancias, mientras que el Samsung Galaxy SIII Mini, con el hardware más humilde, llega hasta los 59,5 segundos </a:t>
            </a:r>
            <a:r>
              <a:rPr lang="es-ES" b="1" baseline="0" dirty="0" smtClean="0"/>
              <a:t>(clic)</a:t>
            </a:r>
            <a:r>
              <a:rPr lang="es-ES" baseline="0" dirty="0" smtClean="0"/>
              <a:t>. En este caso los resultados se corresponden con las especificaciones Hardware de los dispositivos, siendo el segundo mejor resultado el obtenido con el </a:t>
            </a:r>
            <a:r>
              <a:rPr lang="es-ES" baseline="0" dirty="0" err="1" smtClean="0"/>
              <a:t>Nexus</a:t>
            </a:r>
            <a:r>
              <a:rPr lang="es-ES" baseline="0" dirty="0" smtClean="0"/>
              <a:t> 10, seguido por el Samsung Galaxy SIII.</a:t>
            </a:r>
          </a:p>
          <a:p>
            <a:endParaRPr lang="es-ES" baseline="0" dirty="0" smtClean="0"/>
          </a:p>
          <a:p>
            <a:r>
              <a:rPr lang="es-ES" baseline="0" dirty="0" smtClean="0"/>
              <a:t>El gráfico muestra claramente cómo al aumentar el número de instancias el rendimiento se reduce drásticamente, salvo en el PC, en cuyo caso la reducción de rendimiento es mucho menor. Cabe destacar la mejoría de rendimiento de razonamiento cuando alcanzamos las 10.000 instancias para los dispositivos móviles, </a:t>
            </a:r>
            <a:r>
              <a:rPr lang="es-ES" b="1" baseline="0" dirty="0" smtClean="0"/>
              <a:t>(clic)</a:t>
            </a:r>
            <a:r>
              <a:rPr lang="es-ES" baseline="0" dirty="0" smtClean="0"/>
              <a:t> siendo mejor que con 5.000. Este hecho no se repite en los demás casos de este experimento, y está relacionado con la memoria reservada en cada caso por Pellet para el razonamiento.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68</a:t>
            </a:fld>
            <a:endParaRPr lang="es-ES"/>
          </a:p>
        </p:txBody>
      </p:sp>
    </p:spTree>
    <p:extLst>
      <p:ext uri="{BB962C8B-B14F-4D97-AF65-F5344CB8AC3E}">
        <p14:creationId xmlns:p14="http://schemas.microsoft.com/office/powerpoint/2010/main" val="40760013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Tomando de nuevo como base</a:t>
            </a:r>
            <a:r>
              <a:rPr lang="es-ES" baseline="0" dirty="0" smtClean="0"/>
              <a:t> la ontología original, se ha modificado en este caso el conjunto de axiomas SWRL perteneciente a las reglas incluidas en la ontología.</a:t>
            </a:r>
          </a:p>
          <a:p>
            <a:endParaRPr lang="es-ES" baseline="0" dirty="0" smtClean="0"/>
          </a:p>
          <a:p>
            <a:r>
              <a:rPr lang="es-ES" baseline="0" dirty="0" smtClean="0"/>
              <a:t>Como podemos observar </a:t>
            </a:r>
            <a:r>
              <a:rPr lang="es-ES" b="1" baseline="0" dirty="0" smtClean="0"/>
              <a:t>(clic)</a:t>
            </a:r>
            <a:r>
              <a:rPr lang="es-ES" baseline="0" dirty="0" smtClean="0"/>
              <a:t>, realizando el mismo incremento en número de axiomas obtenemos resultados parecidos al caso anterior en cuanto a la bajada considerable de rendimiento en dispositivos móviles, mientras que el PC se comporta muchísimo mejor con Pellet para Java. De nuevo vuelve a ocurrir, como es lógico, que de entre los 3 dispositivos móviles el </a:t>
            </a:r>
            <a:r>
              <a:rPr lang="es-ES" baseline="0" dirty="0" err="1" smtClean="0"/>
              <a:t>Nexus</a:t>
            </a:r>
            <a:r>
              <a:rPr lang="es-ES" baseline="0" dirty="0" smtClean="0"/>
              <a:t> 10 es el que mejores resultados arroja.</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69</a:t>
            </a:fld>
            <a:endParaRPr lang="es-ES"/>
          </a:p>
        </p:txBody>
      </p:sp>
    </p:spTree>
    <p:extLst>
      <p:ext uri="{BB962C8B-B14F-4D97-AF65-F5344CB8AC3E}">
        <p14:creationId xmlns:p14="http://schemas.microsoft.com/office/powerpoint/2010/main" val="62690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latin typeface="+mn-lt"/>
                <a:ea typeface="+mn-ea"/>
                <a:cs typeface="+mn-cs"/>
              </a:rPr>
              <a:t>A</a:t>
            </a:r>
            <a:r>
              <a:rPr lang="es-ES" sz="1200" kern="1200" baseline="0" dirty="0" smtClean="0">
                <a:latin typeface="+mn-lt"/>
                <a:ea typeface="+mn-ea"/>
                <a:cs typeface="+mn-cs"/>
              </a:rPr>
              <a:t>ntes </a:t>
            </a:r>
            <a:r>
              <a:rPr lang="es-ES" sz="1200" kern="1200" baseline="0" dirty="0" smtClean="0">
                <a:latin typeface="+mn-lt"/>
                <a:ea typeface="+mn-ea"/>
                <a:cs typeface="+mn-cs"/>
              </a:rPr>
              <a:t>de continuar añadiendo términos este </a:t>
            </a:r>
            <a:r>
              <a:rPr lang="es-ES" sz="1200" kern="1200" baseline="0" dirty="0" smtClean="0">
                <a:latin typeface="+mn-lt"/>
                <a:ea typeface="+mn-ea"/>
                <a:cs typeface="+mn-cs"/>
              </a:rPr>
              <a:t>diagrama, </a:t>
            </a:r>
            <a:r>
              <a:rPr lang="es-ES" sz="1200" kern="1200" baseline="0" dirty="0" smtClean="0">
                <a:latin typeface="+mn-lt"/>
                <a:ea typeface="+mn-ea"/>
                <a:cs typeface="+mn-cs"/>
              </a:rPr>
              <a:t>es necesario hacer una pausa para introducir el concepto de Interfaz de usuario.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En general, todos comprendemos lo que implica una interfaz de usuario.</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Sin embargo, podemos encontrar dificultades</a:t>
            </a:r>
            <a:r>
              <a:rPr lang="es-ES" sz="1200" kern="1200" dirty="0" smtClean="0">
                <a:latin typeface="+mn-lt"/>
                <a:ea typeface="+mn-ea"/>
                <a:cs typeface="+mn-cs"/>
              </a:rPr>
              <a:t> a la hora de dar una definición concreta.</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Si nos imaginamos un aplicación software de las que utilizamos cada día nos damos cuenta de que está diseñada para manejar un conjunto de datos </a:t>
            </a:r>
            <a:r>
              <a:rPr lang="es-ES" sz="1200" b="1" kern="1200" baseline="0" dirty="0" smtClean="0">
                <a:latin typeface="+mn-lt"/>
                <a:ea typeface="+mn-ea"/>
                <a:cs typeface="+mn-cs"/>
              </a:rPr>
              <a:t>(clic)</a:t>
            </a:r>
            <a:r>
              <a:rPr lang="es-ES" sz="1200" kern="1200" baseline="0" dirty="0" smtClean="0">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Entorno a esos datos, la aplicación ofrece una serie de funcionalidades para el usuario </a:t>
            </a:r>
            <a:r>
              <a:rPr lang="es-ES" sz="1200" b="1" kern="1200" baseline="0" dirty="0" smtClean="0">
                <a:latin typeface="+mn-lt"/>
                <a:ea typeface="+mn-ea"/>
                <a:cs typeface="+mn-cs"/>
              </a:rPr>
              <a:t>(clic)</a:t>
            </a:r>
            <a:r>
              <a:rPr lang="es-ES" sz="1200" kern="1200" baseline="0" dirty="0" smtClean="0">
                <a:latin typeface="+mn-lt"/>
                <a:ea typeface="+mn-ea"/>
                <a:cs typeface="+mn-cs"/>
              </a:rPr>
              <a:t>, de forma que éste pueda realizar diferentes tareas.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latin typeface="+mn-lt"/>
                <a:ea typeface="+mn-ea"/>
                <a:cs typeface="+mn-cs"/>
              </a:rPr>
              <a:t>Por último, para que el usuario realice estas tareas, la aplicación debe ofrecer una herramienta de interacción: es decir, una interfaz de usuario </a:t>
            </a:r>
            <a:r>
              <a:rPr lang="es-ES" sz="1200" b="1" kern="1200" baseline="0" dirty="0" smtClean="0">
                <a:latin typeface="+mn-lt"/>
                <a:ea typeface="+mn-ea"/>
                <a:cs typeface="+mn-cs"/>
              </a:rPr>
              <a:t>(clic)</a:t>
            </a:r>
            <a:r>
              <a:rPr lang="es-ES" sz="1200" kern="1200" baseline="0" dirty="0" smtClean="0"/>
              <a:t>.</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a:t>
            </a:fld>
            <a:endParaRPr lang="es-ES"/>
          </a:p>
        </p:txBody>
      </p:sp>
    </p:spTree>
    <p:extLst>
      <p:ext uri="{BB962C8B-B14F-4D97-AF65-F5344CB8AC3E}">
        <p14:creationId xmlns:p14="http://schemas.microsoft.com/office/powerpoint/2010/main" val="9401074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Como último apartado de la evaluación cuantitativa se ha realizado una comparación con otra</a:t>
            </a:r>
            <a:r>
              <a:rPr lang="es-ES" sz="1200" kern="1200" baseline="0" dirty="0" smtClean="0">
                <a:solidFill>
                  <a:schemeClr val="tx1"/>
                </a:solidFill>
                <a:latin typeface="+mn-lt"/>
                <a:ea typeface="+mn-ea"/>
                <a:cs typeface="+mn-cs"/>
              </a:rPr>
              <a:t> plataforma de adaptación conocida.</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En este caso, se ha escogido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es un </a:t>
            </a:r>
            <a:r>
              <a:rPr lang="es-ES" sz="1200" kern="1200" baseline="0" dirty="0" err="1" smtClean="0">
                <a:solidFill>
                  <a:schemeClr val="tx1"/>
                </a:solidFill>
                <a:latin typeface="+mn-lt"/>
                <a:ea typeface="+mn-ea"/>
                <a:cs typeface="+mn-cs"/>
              </a:rPr>
              <a:t>framework</a:t>
            </a:r>
            <a:r>
              <a:rPr lang="es-ES" sz="1200" kern="1200" baseline="0" dirty="0" smtClean="0">
                <a:solidFill>
                  <a:schemeClr val="tx1"/>
                </a:solidFill>
                <a:latin typeface="+mn-lt"/>
                <a:ea typeface="+mn-ea"/>
                <a:cs typeface="+mn-cs"/>
              </a:rPr>
              <a:t> de adaptación de interfaces de usuario que se basa en la utilización de una serie de directivas de procesador, como se puede observar en la figura de la derecha. Soportando varios lenguajes de programación, estas directivas son incluidas a modo de comentarios seguidos de un carácter especial, como la almohadilla (#) </a:t>
            </a:r>
            <a:r>
              <a:rPr lang="es-ES" sz="1200" b="1" kern="1200" baseline="0" dirty="0" smtClean="0">
                <a:solidFill>
                  <a:schemeClr val="tx1"/>
                </a:solidFill>
                <a:latin typeface="+mn-lt"/>
                <a:ea typeface="+mn-ea"/>
                <a:cs typeface="+mn-cs"/>
              </a:rPr>
              <a:t>(clic)</a:t>
            </a:r>
            <a:r>
              <a:rPr lang="es-ES" sz="1200" kern="1200" baseline="0" dirty="0" smtClean="0">
                <a:solidFill>
                  <a:schemeClr val="tx1"/>
                </a:solidFill>
                <a:latin typeface="+mn-lt"/>
                <a:ea typeface="+mn-ea"/>
                <a:cs typeface="+mn-cs"/>
              </a:rPr>
              <a:t>, en el código fuente. Gracias a ellos, podemos escribir a continuación líneas de código que el servidor ejecutará si la evaluación de la directiva resulta positiva.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70</a:t>
            </a:fld>
            <a:endParaRPr lang="es-ES"/>
          </a:p>
        </p:txBody>
      </p:sp>
    </p:spTree>
    <p:extLst>
      <p:ext uri="{BB962C8B-B14F-4D97-AF65-F5344CB8AC3E}">
        <p14:creationId xmlns:p14="http://schemas.microsoft.com/office/powerpoint/2010/main" val="1916066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Una vez explicada la</a:t>
            </a:r>
            <a:r>
              <a:rPr lang="es-ES" sz="1200" kern="1200" baseline="0" dirty="0" smtClean="0">
                <a:solidFill>
                  <a:schemeClr val="tx1"/>
                </a:solidFill>
                <a:latin typeface="+mn-lt"/>
                <a:ea typeface="+mn-ea"/>
                <a:cs typeface="+mn-cs"/>
              </a:rPr>
              <a:t> plataforma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procedemos a describir el experimento realizado.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Para ello, vamos a evaluar el resultado de la adaptación haciendo uso de la aplicación </a:t>
            </a:r>
            <a:r>
              <a:rPr lang="es-ES" sz="1200" kern="1200" baseline="0" dirty="0" err="1" smtClean="0">
                <a:solidFill>
                  <a:schemeClr val="tx1"/>
                </a:solidFill>
                <a:latin typeface="+mn-lt"/>
                <a:ea typeface="+mn-ea"/>
                <a:cs typeface="+mn-cs"/>
              </a:rPr>
              <a:t>AssistedCity</a:t>
            </a:r>
            <a:r>
              <a:rPr lang="es-ES" sz="1200" kern="1200" baseline="0" dirty="0" smtClean="0">
                <a:solidFill>
                  <a:schemeClr val="tx1"/>
                </a:solidFill>
                <a:latin typeface="+mn-lt"/>
                <a:ea typeface="+mn-ea"/>
                <a:cs typeface="+mn-cs"/>
              </a:rPr>
              <a:t>. Esta aplicación sirvió en su día como demostrador de las características de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siendo capaz el desarrollador de diferenciar entre usuarios con cierto grado de </a:t>
            </a:r>
            <a:r>
              <a:rPr lang="es-ES" sz="1200" kern="1200" baseline="0" dirty="0" smtClean="0">
                <a:solidFill>
                  <a:schemeClr val="tx1"/>
                </a:solidFill>
                <a:latin typeface="+mn-lt"/>
                <a:ea typeface="+mn-ea"/>
                <a:cs typeface="+mn-cs"/>
              </a:rPr>
              <a:t>discapacidad. </a:t>
            </a:r>
            <a:endParaRPr lang="es-ES" sz="1200" kern="1200" baseline="0" dirty="0" smtClean="0">
              <a:solidFill>
                <a:schemeClr val="tx1"/>
              </a:solidFill>
              <a:latin typeface="+mn-lt"/>
              <a:ea typeface="+mn-ea"/>
              <a:cs typeface="+mn-cs"/>
            </a:endParaRP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En el ejemplo que se muestra en la diapositiva se diferencia entre una interfaz, a la derecha, puramente visual, en la que </a:t>
            </a:r>
            <a:r>
              <a:rPr lang="es-ES" sz="1200" kern="1200" baseline="0" dirty="0" err="1" smtClean="0">
                <a:solidFill>
                  <a:schemeClr val="tx1"/>
                </a:solidFill>
                <a:latin typeface="+mn-lt"/>
                <a:ea typeface="+mn-ea"/>
                <a:cs typeface="+mn-cs"/>
              </a:rPr>
              <a:t>AssistedCity</a:t>
            </a:r>
            <a:r>
              <a:rPr lang="es-ES" sz="1200" kern="1200" baseline="0" dirty="0" smtClean="0">
                <a:solidFill>
                  <a:schemeClr val="tx1"/>
                </a:solidFill>
                <a:latin typeface="+mn-lt"/>
                <a:ea typeface="+mn-ea"/>
                <a:cs typeface="+mn-cs"/>
              </a:rPr>
              <a:t> guía al usuario entre diferentes puntos de interés cercanos. </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A la izquierda sin embargo podemos ver la interfaz adaptada por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para un usuario que ha indicado en el perfil correspondiente que sufre de algún tipo de discapacidad visual. En este caso, se aumentan los tamaños de texto y contrastes de color y se aplica una comunicación por voz.</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71</a:t>
            </a:fld>
            <a:endParaRPr lang="es-ES"/>
          </a:p>
        </p:txBody>
      </p:sp>
    </p:spTree>
    <p:extLst>
      <p:ext uri="{BB962C8B-B14F-4D97-AF65-F5344CB8AC3E}">
        <p14:creationId xmlns:p14="http://schemas.microsoft.com/office/powerpoint/2010/main" val="37520637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Posteriormente y para comenzar con el escenario, lo primordial es capturar</a:t>
            </a:r>
            <a:r>
              <a:rPr lang="es-ES" sz="1200" kern="1200" baseline="0" dirty="0" smtClean="0">
                <a:solidFill>
                  <a:schemeClr val="tx1"/>
                </a:solidFill>
                <a:latin typeface="+mn-lt"/>
                <a:ea typeface="+mn-ea"/>
                <a:cs typeface="+mn-cs"/>
              </a:rPr>
              <a:t> la información de los agentes del dominio.</a:t>
            </a:r>
          </a:p>
          <a:p>
            <a:endParaRPr lang="es-ES" sz="1200" kern="1200" baseline="0" dirty="0" smtClean="0">
              <a:solidFill>
                <a:schemeClr val="tx1"/>
              </a:solidFill>
              <a:latin typeface="+mn-lt"/>
              <a:ea typeface="+mn-ea"/>
              <a:cs typeface="+mn-cs"/>
            </a:endParaRPr>
          </a:p>
          <a:p>
            <a:r>
              <a:rPr lang="es-ES" sz="1200" kern="1200" baseline="0" dirty="0" smtClean="0">
                <a:solidFill>
                  <a:schemeClr val="tx1"/>
                </a:solidFill>
                <a:latin typeface="+mn-lt"/>
                <a:ea typeface="+mn-ea"/>
                <a:cs typeface="+mn-cs"/>
              </a:rPr>
              <a:t>Una de las desventajas en este apartado de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viene dada por la falta de uso de contexto, ya que </a:t>
            </a:r>
            <a:r>
              <a:rPr lang="es-ES" sz="1200" kern="1200" baseline="0" dirty="0" err="1" smtClean="0">
                <a:solidFill>
                  <a:schemeClr val="tx1"/>
                </a:solidFill>
                <a:latin typeface="+mn-lt"/>
                <a:ea typeface="+mn-ea"/>
                <a:cs typeface="+mn-cs"/>
              </a:rPr>
              <a:t>Imhotep</a:t>
            </a:r>
            <a:r>
              <a:rPr lang="es-ES" sz="1200" kern="1200" baseline="0" dirty="0" smtClean="0">
                <a:solidFill>
                  <a:schemeClr val="tx1"/>
                </a:solidFill>
                <a:latin typeface="+mn-lt"/>
                <a:ea typeface="+mn-ea"/>
                <a:cs typeface="+mn-cs"/>
              </a:rPr>
              <a:t> centra totalmente sus esfuerzos en modelar las discapacidades del </a:t>
            </a:r>
            <a:r>
              <a:rPr lang="es-ES" sz="1200" kern="1200" baseline="0" dirty="0" smtClean="0">
                <a:solidFill>
                  <a:schemeClr val="tx1"/>
                </a:solidFill>
                <a:latin typeface="+mn-lt"/>
                <a:ea typeface="+mn-ea"/>
                <a:cs typeface="+mn-cs"/>
              </a:rPr>
              <a:t>usuario y las características del dispositivo. </a:t>
            </a:r>
            <a:r>
              <a:rPr lang="es-ES" sz="1200" kern="1200" baseline="0" dirty="0" smtClean="0">
                <a:solidFill>
                  <a:schemeClr val="tx1"/>
                </a:solidFill>
                <a:latin typeface="+mn-lt"/>
                <a:ea typeface="+mn-ea"/>
                <a:cs typeface="+mn-cs"/>
              </a:rPr>
              <a:t>Además, como comentábamos en la introducción de esta presentación, estas discapacidades son indicadas explícitamente atendiendo a conocimientos médicos </a:t>
            </a:r>
            <a:r>
              <a:rPr lang="es-ES" sz="1200" b="1" kern="1200" baseline="0" dirty="0" smtClean="0">
                <a:solidFill>
                  <a:schemeClr val="tx1"/>
                </a:solidFill>
                <a:latin typeface="+mn-lt"/>
                <a:ea typeface="+mn-ea"/>
                <a:cs typeface="+mn-cs"/>
              </a:rPr>
              <a:t>(clic)</a:t>
            </a:r>
            <a:r>
              <a:rPr lang="es-ES" sz="1200" kern="1200" baseline="0" dirty="0" smtClean="0">
                <a:solidFill>
                  <a:schemeClr val="tx1"/>
                </a:solidFill>
                <a:latin typeface="+mn-lt"/>
                <a:ea typeface="+mn-ea"/>
                <a:cs typeface="+mn-cs"/>
              </a:rPr>
              <a:t>. Vemos resaltado en rojo cómo el usuario debe establecer una discapacidad visual con un valor booleano, en este caso “verdadero”, y además indicar el tipo y la métrica correspondiente, en el ejemplo que nos ocupa, unas dioptrías de grado 10.</a:t>
            </a:r>
          </a:p>
          <a:p>
            <a:endParaRPr lang="es-ES" sz="1200" kern="1200" baseline="0" dirty="0" smtClean="0">
              <a:solidFill>
                <a:schemeClr val="tx1"/>
              </a:solidFill>
              <a:latin typeface="+mn-lt"/>
              <a:ea typeface="+mn-ea"/>
              <a:cs typeface="+mn-cs"/>
            </a:endParaRPr>
          </a:p>
          <a:p>
            <a:pPr algn="l"/>
            <a:r>
              <a:rPr lang="es-ES" sz="1200" kern="1200" baseline="0" dirty="0" smtClean="0">
                <a:solidFill>
                  <a:schemeClr val="tx1"/>
                </a:solidFill>
                <a:latin typeface="+mn-lt"/>
                <a:ea typeface="+mn-ea"/>
                <a:cs typeface="+mn-cs"/>
              </a:rPr>
              <a:t>Sin embargo, en la propuesta planteada, el enfoque es diferente </a:t>
            </a:r>
            <a:r>
              <a:rPr lang="es-ES" sz="1200" b="1" kern="1200" baseline="0" dirty="0" smtClean="0">
                <a:solidFill>
                  <a:schemeClr val="tx1"/>
                </a:solidFill>
                <a:latin typeface="+mn-lt"/>
                <a:ea typeface="+mn-ea"/>
                <a:cs typeface="+mn-cs"/>
              </a:rPr>
              <a:t>(clic)</a:t>
            </a:r>
            <a:r>
              <a:rPr lang="es-ES" sz="1200" kern="1200" baseline="0" dirty="0" smtClean="0">
                <a:solidFill>
                  <a:schemeClr val="tx1"/>
                </a:solidFill>
                <a:latin typeface="+mn-lt"/>
                <a:ea typeface="+mn-ea"/>
                <a:cs typeface="+mn-cs"/>
              </a:rPr>
              <a:t>. Tal y como está diseñado el modelo no es preciso indicar el problema fisiológico, sino la preferencia a nivel de interacción. Así, el usuario configura </a:t>
            </a:r>
            <a:r>
              <a:rPr lang="es-ES" sz="1200" b="1" kern="1200" baseline="0" dirty="0" smtClean="0">
                <a:solidFill>
                  <a:schemeClr val="tx1"/>
                </a:solidFill>
                <a:latin typeface="+mn-lt"/>
                <a:ea typeface="+mn-ea"/>
                <a:cs typeface="+mn-cs"/>
              </a:rPr>
              <a:t>(clic) </a:t>
            </a:r>
            <a:r>
              <a:rPr lang="es-ES" sz="1200" b="0" kern="1200" baseline="0" dirty="0" smtClean="0">
                <a:solidFill>
                  <a:schemeClr val="tx1"/>
                </a:solidFill>
                <a:latin typeface="+mn-lt"/>
                <a:ea typeface="+mn-ea"/>
                <a:cs typeface="+mn-cs"/>
              </a:rPr>
              <a:t>una interacción </a:t>
            </a:r>
            <a:r>
              <a:rPr lang="es-ES" sz="1200" b="0" kern="1200" baseline="0" dirty="0" err="1" smtClean="0">
                <a:solidFill>
                  <a:schemeClr val="tx1"/>
                </a:solidFill>
                <a:latin typeface="+mn-lt"/>
                <a:ea typeface="+mn-ea"/>
                <a:cs typeface="+mn-cs"/>
              </a:rPr>
              <a:t>háptica</a:t>
            </a:r>
            <a:r>
              <a:rPr lang="es-ES" sz="1200" b="0" kern="1200" baseline="0" dirty="0" smtClean="0">
                <a:solidFill>
                  <a:schemeClr val="tx1"/>
                </a:solidFill>
                <a:latin typeface="+mn-lt"/>
                <a:ea typeface="+mn-ea"/>
                <a:cs typeface="+mn-cs"/>
              </a:rPr>
              <a:t> y otra serie de requisitos.</a:t>
            </a:r>
            <a:endParaRPr lang="es-ES" b="0"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72</a:t>
            </a:fld>
            <a:endParaRPr lang="es-ES"/>
          </a:p>
        </p:txBody>
      </p:sp>
    </p:spTree>
    <p:extLst>
      <p:ext uri="{BB962C8B-B14F-4D97-AF65-F5344CB8AC3E}">
        <p14:creationId xmlns:p14="http://schemas.microsoft.com/office/powerpoint/2010/main" val="4139200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Como ya hemos visto, la adaptación por defecto para </a:t>
            </a:r>
            <a:r>
              <a:rPr lang="es-ES" dirty="0" err="1" smtClean="0"/>
              <a:t>AssistedCity</a:t>
            </a:r>
            <a:r>
              <a:rPr lang="es-ES" baseline="0" dirty="0" smtClean="0"/>
              <a:t> para un usuario con dioptrías sería la especificada en el propio código fuente, bajo la correspondiente directiva de preprocesador. Es decir, las adaptaciones deben estar contempladas en el código fuente, que después será enviado al servidor de </a:t>
            </a:r>
            <a:r>
              <a:rPr lang="es-ES" baseline="0" dirty="0" err="1" smtClean="0"/>
              <a:t>preprocesado</a:t>
            </a:r>
            <a:r>
              <a:rPr lang="es-ES" baseline="0" dirty="0" smtClean="0"/>
              <a:t> y compilará las líneas correspondientes, obteniendo en cada caso una interfaz diferente.</a:t>
            </a:r>
          </a:p>
          <a:p>
            <a:endParaRPr lang="es-ES" baseline="0" dirty="0" smtClean="0"/>
          </a:p>
          <a:p>
            <a:r>
              <a:rPr lang="es-ES" baseline="0" dirty="0" err="1" smtClean="0"/>
              <a:t>AdaptUI</a:t>
            </a:r>
            <a:r>
              <a:rPr lang="es-ES" baseline="0" dirty="0" smtClean="0"/>
              <a:t> funciona de forma diferente en muchos aspectos. No sólo el modelo semántico se gestiona en su totalidad en el dispositivo, además contempla variables contextuales, cosa que no ocurre con </a:t>
            </a:r>
            <a:r>
              <a:rPr lang="es-ES" baseline="0" dirty="0" err="1" smtClean="0"/>
              <a:t>Imhotep</a:t>
            </a:r>
            <a:r>
              <a:rPr lang="es-ES" baseline="0" dirty="0" smtClean="0"/>
              <a:t>. El código fuente es siempre el mismo, estando los casos contemplados en la ontología y sus reglas, y no se depende de ningún servidor externo, ni siquiera de conexión a Internet.</a:t>
            </a:r>
          </a:p>
          <a:p>
            <a:endParaRPr lang="es-ES" baseline="0" dirty="0" smtClean="0"/>
          </a:p>
          <a:p>
            <a:r>
              <a:rPr lang="es-ES" baseline="0" dirty="0" smtClean="0"/>
              <a:t>Dependiendo de las características de usuario, contexto y dispositivo, las reglas de adaptación determinarán una u otra interfaz. En este caso </a:t>
            </a:r>
            <a:r>
              <a:rPr lang="es-ES" b="1" baseline="0" dirty="0" smtClean="0"/>
              <a:t>(clic)</a:t>
            </a:r>
            <a:r>
              <a:rPr lang="es-ES" baseline="0" dirty="0" smtClean="0"/>
              <a:t>, mostramos en la imagen de la derecha una interfaz extraída directamente del perfil de usuario </a:t>
            </a:r>
            <a:r>
              <a:rPr lang="es-ES" baseline="0" dirty="0" smtClean="0"/>
              <a:t>calibrado anteriormente estableciendo los parámetros correspondientes en la ontología.</a:t>
            </a:r>
            <a:endParaRPr lang="es-ES" baseline="0" dirty="0" smtClean="0"/>
          </a:p>
          <a:p>
            <a:endParaRPr lang="es-ES" baseline="0" dirty="0" smtClean="0"/>
          </a:p>
          <a:p>
            <a:r>
              <a:rPr lang="es-ES" baseline="0" dirty="0" smtClean="0"/>
              <a:t>Otros ejemplos los podemos ver a continuación </a:t>
            </a:r>
            <a:r>
              <a:rPr lang="es-ES" b="1" baseline="0" dirty="0" smtClean="0"/>
              <a:t>(clic). </a:t>
            </a:r>
            <a:r>
              <a:rPr lang="es-ES" b="0" baseline="0" dirty="0" smtClean="0"/>
              <a:t>Como se puede comprobar, no sólo cambia la combinación de colores sino el tamaño de los botones.</a:t>
            </a:r>
          </a:p>
          <a:p>
            <a:endParaRPr lang="es-ES" b="0" baseline="0" dirty="0" smtClean="0"/>
          </a:p>
          <a:p>
            <a:r>
              <a:rPr lang="es-ES" b="0" baseline="0" dirty="0" smtClean="0"/>
              <a:t>Obviamente estos son ejemplos cuyo único objetivo es el de demostrar la capacidad de adaptación de ambas plataformas, y no suponen en </a:t>
            </a:r>
            <a:r>
              <a:rPr lang="es-ES" dirty="0" smtClean="0"/>
              <a:t>ningún</a:t>
            </a:r>
            <a:r>
              <a:rPr lang="es-ES" baseline="0" dirty="0" smtClean="0"/>
              <a:t> </a:t>
            </a:r>
            <a:r>
              <a:rPr lang="es-ES" b="0" baseline="0" dirty="0" smtClean="0"/>
              <a:t>caso adaptaciones médicamente probadas.</a:t>
            </a:r>
            <a:endParaRPr lang="es-ES" b="0"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73</a:t>
            </a:fld>
            <a:endParaRPr lang="es-ES"/>
          </a:p>
        </p:txBody>
      </p:sp>
    </p:spTree>
    <p:extLst>
      <p:ext uri="{BB962C8B-B14F-4D97-AF65-F5344CB8AC3E}">
        <p14:creationId xmlns:p14="http://schemas.microsoft.com/office/powerpoint/2010/main" val="22411149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r>
              <a:rPr lang="es-ES" dirty="0" smtClean="0"/>
              <a:t>Otro escenario que se planteó, dejando de</a:t>
            </a:r>
            <a:r>
              <a:rPr lang="es-ES" baseline="0" dirty="0" smtClean="0"/>
              <a:t> lado </a:t>
            </a:r>
            <a:r>
              <a:rPr lang="es-ES" baseline="0" dirty="0" err="1" smtClean="0"/>
              <a:t>Imhotep</a:t>
            </a:r>
            <a:r>
              <a:rPr lang="es-ES" baseline="0" dirty="0" smtClean="0"/>
              <a:t> por un momento, fue el de realizar una llamada telefónica de emergencia en un contexto en el que no tenemos acceso a Internet.</a:t>
            </a:r>
          </a:p>
          <a:p>
            <a:endParaRPr lang="es-ES" baseline="0" dirty="0" smtClean="0"/>
          </a:p>
          <a:p>
            <a:r>
              <a:rPr lang="es-ES" baseline="0" dirty="0" smtClean="0"/>
              <a:t>Para ello se diseñó una interfaz sencilla. Tras un proceso de adaptación dinámico por parte de </a:t>
            </a:r>
            <a:r>
              <a:rPr lang="es-ES" baseline="0" dirty="0" err="1" smtClean="0"/>
              <a:t>AdaptUI</a:t>
            </a:r>
            <a:r>
              <a:rPr lang="es-ES" baseline="0" dirty="0" smtClean="0"/>
              <a:t>, la interfaz resultante es la que vemos a la derecha. </a:t>
            </a:r>
            <a:r>
              <a:rPr lang="es-ES" b="1" baseline="0" dirty="0" smtClean="0"/>
              <a:t>(clic)</a:t>
            </a:r>
          </a:p>
          <a:p>
            <a:endParaRPr lang="es-ES" b="1" baseline="0" dirty="0" smtClean="0"/>
          </a:p>
          <a:p>
            <a:r>
              <a:rPr lang="es-ES" b="0" baseline="0" dirty="0" smtClean="0"/>
              <a:t>Como ya se ha comentado, existe un módulo capaz de, mediante la evaluación de un conjunto de métricas de usabilidad, afinar todavía más la adaptación. Así, de la interfaz adaptada, </a:t>
            </a:r>
            <a:r>
              <a:rPr lang="es-ES" b="0" baseline="0" dirty="0" err="1" smtClean="0"/>
              <a:t>AdaptUI</a:t>
            </a:r>
            <a:r>
              <a:rPr lang="es-ES" b="0" baseline="0" dirty="0" smtClean="0"/>
              <a:t> puede llegar a realizar pequeñas variaciones para el usuario, como se puede apreciar en la nueva figura </a:t>
            </a:r>
            <a:r>
              <a:rPr lang="es-ES" b="1" baseline="0" dirty="0" smtClean="0"/>
              <a:t>(clic)</a:t>
            </a:r>
            <a:r>
              <a:rPr lang="es-ES" b="0" baseline="0" dirty="0" smtClean="0"/>
              <a:t>.</a:t>
            </a:r>
          </a:p>
          <a:p>
            <a:endParaRPr lang="es-ES" b="0" baseline="0" dirty="0" smtClean="0"/>
          </a:p>
          <a:p>
            <a:r>
              <a:rPr lang="es-ES" b="0" baseline="0" dirty="0" smtClean="0"/>
              <a:t>En este nuevo caso, se respetan los tamaños de los componentes, dedicando el refinamiento a los colores del botón y del texto, así como de la vista </a:t>
            </a:r>
            <a:r>
              <a:rPr lang="es-ES" b="0" baseline="0" dirty="0" err="1" smtClean="0"/>
              <a:t>EditText</a:t>
            </a:r>
            <a:r>
              <a:rPr lang="es-ES" b="0" baseline="0" dirty="0" smtClean="0"/>
              <a:t> en la parte supe</a:t>
            </a:r>
          </a:p>
          <a:p>
            <a:endParaRPr lang="es-ES" b="0" baseline="0" dirty="0" smtClean="0"/>
          </a:p>
          <a:p>
            <a:r>
              <a:rPr lang="es-ES" b="0" baseline="0" dirty="0" smtClean="0"/>
              <a:t>Esta segunda interfaz adaptada proviene de la evaluación de las reglas de post-adaptación.</a:t>
            </a:r>
          </a:p>
          <a:p>
            <a:endParaRPr lang="es-ES" b="0" baseline="0" dirty="0" smtClean="0"/>
          </a:p>
          <a:p>
            <a:r>
              <a:rPr lang="es-ES" b="0" baseline="0" dirty="0" smtClean="0"/>
              <a:t>Cabe destacar en este caso la capacidad de la plataforma adaptada para realizar los cambios pertinentes sin necesidad de utilizar conectividad alguna, ya que, como se ha resaltado anteriormente, </a:t>
            </a:r>
            <a:r>
              <a:rPr lang="es-ES" b="0" baseline="0" dirty="0" err="1" smtClean="0"/>
              <a:t>AdaptUI</a:t>
            </a:r>
            <a:r>
              <a:rPr lang="es-ES" b="0" baseline="0" dirty="0" smtClean="0"/>
              <a:t> realiza sus operaciones en local en el propio dispositivo.</a:t>
            </a:r>
          </a:p>
          <a:p>
            <a:endParaRPr lang="es-ES" b="0" baseline="0" dirty="0" smtClean="0"/>
          </a:p>
          <a:p>
            <a:r>
              <a:rPr lang="es-ES" b="0" baseline="0" dirty="0" smtClean="0"/>
              <a:t>AGUA.</a:t>
            </a:r>
            <a:endParaRPr lang="es-ES" b="0"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74</a:t>
            </a:fld>
            <a:endParaRPr lang="es-ES"/>
          </a:p>
        </p:txBody>
      </p:sp>
    </p:spTree>
    <p:extLst>
      <p:ext uri="{BB962C8B-B14F-4D97-AF65-F5344CB8AC3E}">
        <p14:creationId xmlns:p14="http://schemas.microsoft.com/office/powerpoint/2010/main" val="22411149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Volviendo de nuevo a la comparativa cuantitativa entre </a:t>
            </a:r>
            <a:r>
              <a:rPr lang="es-ES" dirty="0" err="1" smtClean="0"/>
              <a:t>Imhotep</a:t>
            </a:r>
            <a:r>
              <a:rPr lang="es-ES" baseline="0" dirty="0" smtClean="0"/>
              <a:t> y </a:t>
            </a:r>
            <a:r>
              <a:rPr lang="es-ES" baseline="0" dirty="0" err="1" smtClean="0"/>
              <a:t>AdaptUI</a:t>
            </a:r>
            <a:r>
              <a:rPr lang="es-ES" baseline="0" dirty="0" smtClean="0"/>
              <a:t>, vemos en la presente diapositiva una gráfica que muestra las medias, en segundos, del tiempo que tarda cada plataforma en enviar la interfaz adaptada al usuario.</a:t>
            </a:r>
          </a:p>
          <a:p>
            <a:endParaRPr lang="es-ES" baseline="0" dirty="0" smtClean="0"/>
          </a:p>
          <a:p>
            <a:r>
              <a:rPr lang="es-ES" baseline="0" dirty="0" smtClean="0"/>
              <a:t>En el caso de </a:t>
            </a:r>
            <a:r>
              <a:rPr lang="es-ES" baseline="0" dirty="0" err="1" smtClean="0"/>
              <a:t>AdaptUI</a:t>
            </a:r>
            <a:r>
              <a:rPr lang="es-ES" baseline="0" dirty="0" smtClean="0"/>
              <a:t> </a:t>
            </a:r>
            <a:r>
              <a:rPr lang="es-ES" b="1" baseline="0" dirty="0" smtClean="0"/>
              <a:t>(clic)</a:t>
            </a:r>
            <a:r>
              <a:rPr lang="es-ES" baseline="0" dirty="0" smtClean="0"/>
              <a:t>, los tiempos son bastante parecidos, rondando entre los 1,2 y los 1,5 segundos. Recordemos que en este caso debido al diseño ligero de la ontología y al conjunto total de axiomas, no superior a 300, el rendimiento de </a:t>
            </a:r>
            <a:r>
              <a:rPr lang="es-ES" i="1" baseline="0" dirty="0" smtClean="0"/>
              <a:t>Pellet4Android</a:t>
            </a:r>
            <a:r>
              <a:rPr lang="es-ES" baseline="0" dirty="0" smtClean="0"/>
              <a:t> es más que aceptable.</a:t>
            </a:r>
          </a:p>
          <a:p>
            <a:endParaRPr lang="es-ES" baseline="0" dirty="0" smtClean="0"/>
          </a:p>
          <a:p>
            <a:r>
              <a:rPr lang="es-ES" dirty="0" smtClean="0"/>
              <a:t>En</a:t>
            </a:r>
            <a:r>
              <a:rPr lang="es-ES" baseline="0" dirty="0" smtClean="0"/>
              <a:t> el caso de </a:t>
            </a:r>
            <a:r>
              <a:rPr lang="es-ES" baseline="0" dirty="0" err="1" smtClean="0"/>
              <a:t>Imhotep</a:t>
            </a:r>
            <a:r>
              <a:rPr lang="es-ES" baseline="0" dirty="0" smtClean="0"/>
              <a:t> esto es diferente. Ya que existe la posibilidad de trabajar con caché, en tal caso el tiempo de respuesta, siempre que la red lo permita, es ligeramente más bajo que el de </a:t>
            </a:r>
            <a:r>
              <a:rPr lang="es-ES" baseline="0" dirty="0" err="1" smtClean="0"/>
              <a:t>AdaptUI</a:t>
            </a:r>
            <a:r>
              <a:rPr lang="es-ES" baseline="0" dirty="0" smtClean="0"/>
              <a:t>. Esto es debido a que el servidor se ahorra la compilación del código fuente, enviando los binarios correspondientes instantáneamente al dispositivo.</a:t>
            </a:r>
          </a:p>
          <a:p>
            <a:endParaRPr lang="es-ES" baseline="0" dirty="0" smtClean="0"/>
          </a:p>
          <a:p>
            <a:r>
              <a:rPr lang="es-ES" baseline="0" dirty="0" smtClean="0"/>
              <a:t>Sin embargo </a:t>
            </a:r>
            <a:r>
              <a:rPr lang="es-ES" b="1" baseline="0" dirty="0" smtClean="0"/>
              <a:t>(clic)</a:t>
            </a:r>
            <a:r>
              <a:rPr lang="es-ES" baseline="0" dirty="0" smtClean="0"/>
              <a:t>, los tiempos aproximados de espera para un nuevo caso rondan los 15 segundos, 10 veces más lento que las medias de </a:t>
            </a:r>
            <a:r>
              <a:rPr lang="es-ES" baseline="0" dirty="0" err="1" smtClean="0"/>
              <a:t>AdaptUI</a:t>
            </a:r>
            <a:r>
              <a:rPr lang="es-ES" baseline="0" dirty="0" smtClean="0"/>
              <a:t>.</a:t>
            </a:r>
          </a:p>
          <a:p>
            <a:endParaRPr lang="es-ES" baseline="0" dirty="0" smtClean="0"/>
          </a:p>
          <a:p>
            <a:r>
              <a:rPr lang="es-ES" baseline="0" dirty="0" smtClean="0"/>
              <a:t>(siguiente diapositiva)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75</a:t>
            </a:fld>
            <a:endParaRPr lang="es-ES"/>
          </a:p>
        </p:txBody>
      </p:sp>
    </p:spTree>
    <p:extLst>
      <p:ext uri="{BB962C8B-B14F-4D97-AF65-F5344CB8AC3E}">
        <p14:creationId xmlns:p14="http://schemas.microsoft.com/office/powerpoint/2010/main" val="1062717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En todo caso, </a:t>
            </a:r>
            <a:r>
              <a:rPr lang="es-ES" baseline="0" dirty="0" err="1" smtClean="0"/>
              <a:t>AdaptUI</a:t>
            </a:r>
            <a:r>
              <a:rPr lang="es-ES" baseline="0" dirty="0" smtClean="0"/>
              <a:t> tarda ligeramente más tiempo en realizar la adaptación que </a:t>
            </a:r>
            <a:r>
              <a:rPr lang="es-ES" baseline="0" dirty="0" err="1" smtClean="0"/>
              <a:t>Imhotep</a:t>
            </a:r>
            <a:r>
              <a:rPr lang="es-ES" baseline="0" dirty="0" smtClean="0"/>
              <a:t> cuando la caché está disponible y ya existe una adaptación almacenada para el caso actual. No obstante, </a:t>
            </a:r>
            <a:r>
              <a:rPr lang="es-ES" baseline="0" dirty="0" err="1" smtClean="0"/>
              <a:t>AdaptUI</a:t>
            </a:r>
            <a:r>
              <a:rPr lang="es-ES" baseline="0" dirty="0" smtClean="0"/>
              <a:t> realiza la adaptación completa en ese tiempo, ejecutando todo el conjunto de reglas, evaluando las características del contexto, modificando la ontología, y mostrando el resultado en el dispositivo., todo ello realizado en el dispositivo móvil y sin necesidad de consumo de tráfico de red o servicios externos. Además, un aspecto diferenciador en beneficio de la plataforma presentada es el hecho de que cada interfaz es adaptada de forma dinámica sin necesidad de instalación. En el caso de </a:t>
            </a:r>
            <a:r>
              <a:rPr lang="es-ES" baseline="0" dirty="0" err="1" smtClean="0"/>
              <a:t>Imhotep</a:t>
            </a:r>
            <a:r>
              <a:rPr lang="es-ES" baseline="0" dirty="0" smtClean="0"/>
              <a:t>, los binarios son enviados al dispositivo del usuario de forma que éste debe reinstalar la aplicación con la nueva interfaz de usuario generada por la plataforma, lo cual añade más tiempo al proceso general de adaptación.</a:t>
            </a:r>
          </a:p>
          <a:p>
            <a:endParaRPr lang="es-ES" baseline="0" dirty="0" smtClean="0"/>
          </a:p>
          <a:p>
            <a:r>
              <a:rPr lang="es-ES" baseline="0" dirty="0" smtClean="0"/>
              <a:t>Aquí, y como comentábamos cuando presentábamos los requisitos de rendimiento de los entornos inteligentes, cabe preguntarse cuanto sería razonable para el usuario esperar para recibir la interfaz adaptada correspondiente. Es difícil establecer una cifra en segundos, sobre todo teniendo en cuenta contextos altamente dinámicos </a:t>
            </a:r>
            <a:r>
              <a:rPr lang="es-ES" b="1" baseline="0" dirty="0" smtClean="0"/>
              <a:t>(clic)</a:t>
            </a:r>
            <a:r>
              <a:rPr lang="es-ES" baseline="0" dirty="0" smtClean="0"/>
              <a:t>. Sin embargo, estimamos que por encima de los 5 segundos puede no solo dejar de ser útil sino ser incluso molesta y descontextualizada.</a:t>
            </a:r>
            <a:endParaRPr lang="es-ES" dirty="0" smtClean="0"/>
          </a:p>
          <a:p>
            <a:endParaRPr lang="es-ES" baseline="0" dirty="0" smtClean="0"/>
          </a:p>
          <a:p>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76</a:t>
            </a:fld>
            <a:endParaRPr lang="es-ES"/>
          </a:p>
        </p:txBody>
      </p:sp>
    </p:spTree>
    <p:extLst>
      <p:ext uri="{BB962C8B-B14F-4D97-AF65-F5344CB8AC3E}">
        <p14:creationId xmlns:p14="http://schemas.microsoft.com/office/powerpoint/2010/main" val="1062717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El</a:t>
            </a:r>
            <a:r>
              <a:rPr lang="es-ES" baseline="0" dirty="0" smtClean="0"/>
              <a:t> último apartado de la experimentación incluye, por un lado, a desarrolladores de software y, por otro, a usuarios de </a:t>
            </a:r>
            <a:r>
              <a:rPr lang="es-ES" baseline="0" dirty="0" err="1" smtClean="0"/>
              <a:t>smartphones</a:t>
            </a:r>
            <a:r>
              <a:rPr lang="es-ES" baseline="0" dirty="0" smtClean="0"/>
              <a:t>.</a:t>
            </a:r>
          </a:p>
          <a:p>
            <a:endParaRPr lang="es-ES" baseline="0" dirty="0" smtClean="0"/>
          </a:p>
          <a:p>
            <a:r>
              <a:rPr lang="es-ES" baseline="0" dirty="0" smtClean="0"/>
              <a:t>Para el primer grupo se han planteado dos escenarios concretos:</a:t>
            </a:r>
          </a:p>
          <a:p>
            <a:endParaRPr lang="es-ES" baseline="0" dirty="0"/>
          </a:p>
          <a:p>
            <a:pPr marL="171450" indent="-171450">
              <a:buFontTx/>
              <a:buChar char="-"/>
            </a:pPr>
            <a:r>
              <a:rPr lang="es-ES" baseline="0" dirty="0" smtClean="0"/>
              <a:t>En el primero de ellos, se plantean una serie de cambios en la ontología a través del API de conocimiento de </a:t>
            </a:r>
            <a:r>
              <a:rPr lang="es-ES" baseline="0" dirty="0" err="1" smtClean="0"/>
              <a:t>AdaptUI</a:t>
            </a:r>
            <a:r>
              <a:rPr lang="es-ES" baseline="0" dirty="0" smtClean="0"/>
              <a:t> basada en OWL-API.</a:t>
            </a:r>
          </a:p>
          <a:p>
            <a:pPr marL="171450" indent="-171450">
              <a:buFontTx/>
              <a:buChar char="-"/>
            </a:pPr>
            <a:r>
              <a:rPr lang="es-ES" baseline="0" dirty="0" smtClean="0"/>
              <a:t>En el segundo, directamente se plantean una serie de modificaciones de la interfaz de usuario.</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77</a:t>
            </a:fld>
            <a:endParaRPr lang="es-ES"/>
          </a:p>
        </p:txBody>
      </p:sp>
    </p:spTree>
    <p:extLst>
      <p:ext uri="{BB962C8B-B14F-4D97-AF65-F5344CB8AC3E}">
        <p14:creationId xmlns:p14="http://schemas.microsoft.com/office/powerpoint/2010/main" val="3548700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En este código observamos la clase presentada a los desarrolladores con las tareas asignadas para la modificación del conocimiento </a:t>
            </a:r>
            <a:r>
              <a:rPr lang="es-ES" b="1" baseline="0" dirty="0" smtClean="0"/>
              <a:t>(clic)</a:t>
            </a:r>
            <a:r>
              <a:rPr lang="es-ES" baseline="0" dirty="0" smtClean="0"/>
              <a:t>.</a:t>
            </a:r>
          </a:p>
          <a:p>
            <a:endParaRPr lang="es-ES" baseline="0" dirty="0" smtClean="0"/>
          </a:p>
          <a:p>
            <a:r>
              <a:rPr lang="es-ES" baseline="0" dirty="0" smtClean="0"/>
              <a:t>Estas tareas incluyen la creación de una clase, de un individuo, de </a:t>
            </a:r>
            <a:r>
              <a:rPr lang="es-ES" baseline="0" dirty="0" err="1" smtClean="0"/>
              <a:t>datatype</a:t>
            </a:r>
            <a:r>
              <a:rPr lang="es-ES" baseline="0" dirty="0" smtClean="0"/>
              <a:t> y </a:t>
            </a:r>
            <a:r>
              <a:rPr lang="es-ES" baseline="0" dirty="0" err="1" smtClean="0"/>
              <a:t>object</a:t>
            </a:r>
            <a:r>
              <a:rPr lang="es-ES" baseline="0" dirty="0" smtClean="0"/>
              <a:t> </a:t>
            </a:r>
            <a:r>
              <a:rPr lang="es-ES" baseline="0" dirty="0" err="1" smtClean="0"/>
              <a:t>properties</a:t>
            </a:r>
            <a:r>
              <a:rPr lang="es-ES" baseline="0" dirty="0" smtClean="0"/>
              <a:t>, y de una regla.</a:t>
            </a:r>
          </a:p>
          <a:p>
            <a:endParaRPr lang="es-ES" baseline="0" dirty="0" smtClean="0"/>
          </a:p>
          <a:p>
            <a:r>
              <a:rPr lang="es-ES" b="1" baseline="0" dirty="0" smtClean="0"/>
              <a:t>(clic)</a:t>
            </a:r>
            <a:r>
              <a:rPr lang="es-ES" baseline="0" dirty="0" smtClean="0"/>
              <a:t> En la parte de la derecha podemos ver un caso en el que se ha generado este conocimiento por parte de un desarrollador en la interfaz de Protege.</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78</a:t>
            </a:fld>
            <a:endParaRPr lang="es-ES"/>
          </a:p>
        </p:txBody>
      </p:sp>
    </p:spTree>
    <p:extLst>
      <p:ext uri="{BB962C8B-B14F-4D97-AF65-F5344CB8AC3E}">
        <p14:creationId xmlns:p14="http://schemas.microsoft.com/office/powerpoint/2010/main" val="1640308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segunda parte de la encuesta a desarrolladores propone una serie de tareas de adaptación. Así, se les presenta una clase con la configuración</a:t>
            </a:r>
            <a:r>
              <a:rPr lang="es-ES" baseline="0" dirty="0" smtClean="0"/>
              <a:t> de la plataforma ya realizada y con una serie de comentarios, cada uno indicando una tarea específica </a:t>
            </a:r>
            <a:r>
              <a:rPr lang="es-ES" b="1" baseline="0" dirty="0" smtClean="0"/>
              <a:t>(clic)</a:t>
            </a:r>
            <a:r>
              <a:rPr lang="es-ES" baseline="0" dirty="0" smtClean="0"/>
              <a:t>.</a:t>
            </a:r>
          </a:p>
          <a:p>
            <a:endParaRPr lang="es-ES" baseline="0" dirty="0" smtClean="0"/>
          </a:p>
          <a:p>
            <a:r>
              <a:rPr lang="es-ES" baseline="0" dirty="0" smtClean="0"/>
              <a:t>Entre las tareas a realizar destacan cambiar el color de los elementos o </a:t>
            </a:r>
            <a:r>
              <a:rPr lang="es-ES" baseline="0" dirty="0" err="1" smtClean="0"/>
              <a:t>views</a:t>
            </a:r>
            <a:r>
              <a:rPr lang="es-ES" baseline="0" dirty="0" smtClean="0"/>
              <a:t>, tamaño del botón y del texto, o cambiar el color de fondo del </a:t>
            </a:r>
            <a:r>
              <a:rPr lang="es-ES" baseline="0" dirty="0" err="1" smtClean="0"/>
              <a:t>activity</a:t>
            </a:r>
            <a:r>
              <a:rPr lang="es-ES" baseline="0" dirty="0" smtClean="0"/>
              <a:t> en cuestión.</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79</a:t>
            </a:fld>
            <a:endParaRPr lang="es-ES"/>
          </a:p>
        </p:txBody>
      </p:sp>
    </p:spTree>
    <p:extLst>
      <p:ext uri="{BB962C8B-B14F-4D97-AF65-F5344CB8AC3E}">
        <p14:creationId xmlns:p14="http://schemas.microsoft.com/office/powerpoint/2010/main" val="428782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latin typeface="+mn-lt"/>
                <a:ea typeface="+mn-ea"/>
                <a:cs typeface="+mn-cs"/>
              </a:rPr>
              <a:t>Por tanto,</a:t>
            </a:r>
            <a:r>
              <a:rPr lang="es-ES" sz="1200" kern="1200" baseline="0" dirty="0" smtClean="0">
                <a:latin typeface="+mn-lt"/>
                <a:ea typeface="+mn-ea"/>
                <a:cs typeface="+mn-cs"/>
              </a:rPr>
              <a:t> u</a:t>
            </a:r>
            <a:r>
              <a:rPr lang="es-ES" sz="1200" kern="1200" dirty="0" smtClean="0">
                <a:latin typeface="+mn-lt"/>
                <a:ea typeface="+mn-ea"/>
                <a:cs typeface="+mn-cs"/>
              </a:rPr>
              <a:t>na interfaz de usuario, por su naturaleza como herramienta de</a:t>
            </a:r>
            <a:r>
              <a:rPr lang="es-ES" sz="1200" kern="1200" baseline="0" dirty="0" smtClean="0">
                <a:latin typeface="+mn-lt"/>
                <a:ea typeface="+mn-ea"/>
                <a:cs typeface="+mn-cs"/>
              </a:rPr>
              <a:t> interacción, debe ser capaz de contestar a las siguientes preguntas: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kern="1200" baseline="0" dirty="0" smtClean="0">
                <a:latin typeface="+mn-lt"/>
                <a:ea typeface="+mn-ea"/>
                <a:cs typeface="+mn-cs"/>
              </a:rPr>
              <a:t>La primera de ellas, ¿cómo se ve? Es decir, ¿qué percibe el usuario mediante la vista? ¿Qué aspecto tiene?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kern="1200" baseline="0" dirty="0" smtClean="0">
                <a:latin typeface="+mn-lt"/>
                <a:ea typeface="+mn-ea"/>
                <a:cs typeface="+mn-cs"/>
              </a:rPr>
              <a:t>La segunda pregunta: ¿Cómo se entiende? ¿Cómo procesa el usuario la información que la interfaz le presenta?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kern="1200" baseline="0" dirty="0" smtClean="0">
                <a:latin typeface="+mn-lt"/>
                <a:ea typeface="+mn-ea"/>
                <a:cs typeface="+mn-cs"/>
              </a:rPr>
              <a:t>Y por último, ¿cómo funciona? ¿Qué facilidades ofrece al usuario?</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1" kern="1200" baseline="0" dirty="0" smtClean="0">
                <a:latin typeface="+mn-lt"/>
                <a:ea typeface="+mn-ea"/>
                <a:cs typeface="+mn-cs"/>
              </a:rPr>
              <a:t>(clic) </a:t>
            </a:r>
            <a:r>
              <a:rPr lang="es-ES" sz="1200" kern="1200" baseline="0" dirty="0" smtClean="0">
                <a:latin typeface="+mn-lt"/>
                <a:ea typeface="+mn-ea"/>
                <a:cs typeface="+mn-cs"/>
              </a:rPr>
              <a:t>Estas cuestiones están relacionadas con los siguientes aspectos: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smtClean="0">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b="1" kern="1200" baseline="0" dirty="0" smtClean="0">
                <a:latin typeface="+mn-lt"/>
                <a:ea typeface="+mn-ea"/>
                <a:cs typeface="+mn-cs"/>
              </a:rPr>
              <a:t>(clic) </a:t>
            </a:r>
            <a:r>
              <a:rPr lang="es-ES" sz="1200" kern="1200" baseline="0" dirty="0" smtClean="0">
                <a:latin typeface="+mn-lt"/>
                <a:ea typeface="+mn-ea"/>
                <a:cs typeface="+mn-cs"/>
              </a:rPr>
              <a:t>Por un lado, está el sentido visual del usuario, el cual deberá capturar los detalles y elementos presentados por la interfaz.</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b="1" kern="1200" baseline="0" dirty="0" smtClean="0">
                <a:latin typeface="+mn-lt"/>
                <a:ea typeface="+mn-ea"/>
                <a:cs typeface="+mn-cs"/>
              </a:rPr>
              <a:t>(clic) </a:t>
            </a:r>
            <a:r>
              <a:rPr lang="es-ES" sz="1200" kern="1200" baseline="0" dirty="0" smtClean="0">
                <a:latin typeface="+mn-lt"/>
                <a:ea typeface="+mn-ea"/>
                <a:cs typeface="+mn-cs"/>
              </a:rPr>
              <a:t>Después, su capacidad cognitiva, de forma que sea capaz de comprender lo que la interfaz intenta expresar mediante el lenguaje definido.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s-ES" sz="1200" b="1" kern="1200" baseline="0" dirty="0" smtClean="0">
                <a:latin typeface="+mn-lt"/>
                <a:ea typeface="+mn-ea"/>
                <a:cs typeface="+mn-cs"/>
              </a:rPr>
              <a:t>(clic) </a:t>
            </a:r>
            <a:r>
              <a:rPr lang="es-ES" sz="1200" kern="1200" baseline="0" dirty="0" smtClean="0">
                <a:latin typeface="+mn-lt"/>
                <a:ea typeface="+mn-ea"/>
                <a:cs typeface="+mn-cs"/>
              </a:rPr>
              <a:t>Y, finalmente, el proceso de interacción.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s-ES" sz="1200" kern="1200" baseline="0" dirty="0" smtClean="0">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a:t>
            </a:fld>
            <a:endParaRPr lang="es-ES"/>
          </a:p>
        </p:txBody>
      </p:sp>
    </p:spTree>
    <p:extLst>
      <p:ext uri="{BB962C8B-B14F-4D97-AF65-F5344CB8AC3E}">
        <p14:creationId xmlns:p14="http://schemas.microsoft.com/office/powerpoint/2010/main" val="1958733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La encuesta</a:t>
            </a:r>
            <a:r>
              <a:rPr lang="es-ES" baseline="0" dirty="0" smtClean="0"/>
              <a:t> se realizó a varios desarrolladores de software con conocimientos previos de Android y de semántica.</a:t>
            </a:r>
          </a:p>
          <a:p>
            <a:endParaRPr lang="es-ES" baseline="0" dirty="0" smtClean="0"/>
          </a:p>
          <a:p>
            <a:r>
              <a:rPr lang="es-ES" baseline="0" dirty="0" smtClean="0"/>
              <a:t>Las respuestas a las preguntas de la tabla arrojaron los siguientes resultados: </a:t>
            </a:r>
            <a:r>
              <a:rPr lang="es-ES" b="1" baseline="0" dirty="0" smtClean="0"/>
              <a:t>(clic)</a:t>
            </a:r>
          </a:p>
          <a:p>
            <a:endParaRPr lang="es-ES" b="1" baseline="0" dirty="0" smtClean="0"/>
          </a:p>
          <a:p>
            <a:r>
              <a:rPr lang="es-ES" b="0" baseline="0" dirty="0" smtClean="0"/>
              <a:t>Estos resultados indican un alto nivel de aceptación de la plataforma. Como se puede ver, a la primera pregunta los encuestados contestaron con respuestas con valoración entre 4 y 5, siendo 5 el máximo.</a:t>
            </a:r>
          </a:p>
          <a:p>
            <a:r>
              <a:rPr lang="es-ES" b="0" baseline="0" dirty="0" smtClean="0"/>
              <a:t>Además, a la pregunta número 6 el 100% de los encuestados contestó afirmativamente.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80</a:t>
            </a:fld>
            <a:endParaRPr lang="es-ES"/>
          </a:p>
        </p:txBody>
      </p:sp>
    </p:spTree>
    <p:extLst>
      <p:ext uri="{BB962C8B-B14F-4D97-AF65-F5344CB8AC3E}">
        <p14:creationId xmlns:p14="http://schemas.microsoft.com/office/powerpoint/2010/main" val="4287820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a:lnSpc>
                <a:spcPct val="80000"/>
              </a:lnSpc>
            </a:pPr>
            <a:r>
              <a:rPr lang="es-ES" sz="1200" dirty="0" smtClean="0">
                <a:solidFill>
                  <a:schemeClr val="tx1">
                    <a:lumMod val="75000"/>
                    <a:lumOff val="25000"/>
                  </a:schemeClr>
                </a:solidFill>
              </a:rPr>
              <a:t>Parte de la encuesta</a:t>
            </a:r>
            <a:r>
              <a:rPr lang="es-ES" sz="1200" baseline="0" dirty="0" smtClean="0">
                <a:solidFill>
                  <a:schemeClr val="tx1">
                    <a:lumMod val="75000"/>
                    <a:lumOff val="25000"/>
                  </a:schemeClr>
                </a:solidFill>
              </a:rPr>
              <a:t> realizada a usuarios se ha realizado a través del cuestionario SUS. </a:t>
            </a:r>
          </a:p>
          <a:p>
            <a:pPr>
              <a:lnSpc>
                <a:spcPct val="80000"/>
              </a:lnSpc>
            </a:pPr>
            <a:endParaRPr lang="es-ES" sz="1200" baseline="0" dirty="0" smtClean="0">
              <a:solidFill>
                <a:schemeClr val="tx1">
                  <a:lumMod val="75000"/>
                  <a:lumOff val="25000"/>
                </a:schemeClr>
              </a:solidFill>
            </a:endParaRPr>
          </a:p>
          <a:p>
            <a:pPr>
              <a:lnSpc>
                <a:spcPct val="80000"/>
              </a:lnSpc>
            </a:pPr>
            <a:r>
              <a:rPr lang="es-ES" sz="1200" dirty="0" smtClean="0">
                <a:solidFill>
                  <a:schemeClr val="tx1">
                    <a:lumMod val="75000"/>
                    <a:lumOff val="25000"/>
                  </a:schemeClr>
                </a:solidFill>
              </a:rPr>
              <a:t>Desarrollado en 1986 por John </a:t>
            </a:r>
            <a:r>
              <a:rPr lang="es-ES" sz="1200" dirty="0" err="1" smtClean="0">
                <a:solidFill>
                  <a:schemeClr val="tx1">
                    <a:lumMod val="75000"/>
                    <a:lumOff val="25000"/>
                  </a:schemeClr>
                </a:solidFill>
              </a:rPr>
              <a:t>Brooke</a:t>
            </a:r>
            <a:r>
              <a:rPr lang="es-ES" sz="1200" dirty="0" smtClean="0">
                <a:solidFill>
                  <a:schemeClr val="tx1">
                    <a:lumMod val="75000"/>
                    <a:lumOff val="25000"/>
                  </a:schemeClr>
                </a:solidFill>
              </a:rPr>
              <a:t>,</a:t>
            </a:r>
            <a:r>
              <a:rPr lang="es-ES" sz="1200" baseline="0" dirty="0" smtClean="0">
                <a:solidFill>
                  <a:schemeClr val="tx1">
                    <a:lumMod val="75000"/>
                    <a:lumOff val="25000"/>
                  </a:schemeClr>
                </a:solidFill>
              </a:rPr>
              <a:t> el cuestionario SUS (</a:t>
            </a:r>
            <a:r>
              <a:rPr lang="es-ES" sz="1200" baseline="0" dirty="0" err="1" smtClean="0">
                <a:solidFill>
                  <a:schemeClr val="tx1">
                    <a:lumMod val="75000"/>
                    <a:lumOff val="25000"/>
                  </a:schemeClr>
                </a:solidFill>
              </a:rPr>
              <a:t>System</a:t>
            </a:r>
            <a:r>
              <a:rPr lang="es-ES" sz="1200" baseline="0" dirty="0" smtClean="0">
                <a:solidFill>
                  <a:schemeClr val="tx1">
                    <a:lumMod val="75000"/>
                    <a:lumOff val="25000"/>
                  </a:schemeClr>
                </a:solidFill>
              </a:rPr>
              <a:t> </a:t>
            </a:r>
            <a:r>
              <a:rPr lang="es-ES" sz="1200" baseline="0" dirty="0" err="1" smtClean="0">
                <a:solidFill>
                  <a:schemeClr val="tx1">
                    <a:lumMod val="75000"/>
                    <a:lumOff val="25000"/>
                  </a:schemeClr>
                </a:solidFill>
              </a:rPr>
              <a:t>Usability</a:t>
            </a:r>
            <a:r>
              <a:rPr lang="es-ES" sz="1200" baseline="0" dirty="0" smtClean="0">
                <a:solidFill>
                  <a:schemeClr val="tx1">
                    <a:lumMod val="75000"/>
                    <a:lumOff val="25000"/>
                  </a:schemeClr>
                </a:solidFill>
              </a:rPr>
              <a:t> </a:t>
            </a:r>
            <a:r>
              <a:rPr lang="es-ES" sz="1200" baseline="0" dirty="0" err="1" smtClean="0">
                <a:solidFill>
                  <a:schemeClr val="tx1">
                    <a:lumMod val="75000"/>
                    <a:lumOff val="25000"/>
                  </a:schemeClr>
                </a:solidFill>
              </a:rPr>
              <a:t>Scale</a:t>
            </a:r>
            <a:r>
              <a:rPr lang="es-ES" sz="1200" baseline="0" dirty="0" smtClean="0">
                <a:solidFill>
                  <a:schemeClr val="tx1">
                    <a:lumMod val="75000"/>
                    <a:lumOff val="25000"/>
                  </a:schemeClr>
                </a:solidFill>
              </a:rPr>
              <a:t>) ofrece </a:t>
            </a:r>
            <a:r>
              <a:rPr lang="es-ES" sz="1200" dirty="0" smtClean="0">
                <a:solidFill>
                  <a:schemeClr val="tx1">
                    <a:lumMod val="75000"/>
                    <a:lumOff val="25000"/>
                  </a:schemeClr>
                </a:solidFill>
              </a:rPr>
              <a:t>una visión de la satisfacción de usuarios con software.</a:t>
            </a:r>
          </a:p>
          <a:p>
            <a:pPr>
              <a:lnSpc>
                <a:spcPct val="80000"/>
              </a:lnSpc>
            </a:pPr>
            <a:endParaRPr lang="es-ES" sz="1200" dirty="0" smtClean="0">
              <a:solidFill>
                <a:schemeClr val="tx1">
                  <a:lumMod val="75000"/>
                  <a:lumOff val="25000"/>
                </a:schemeClr>
              </a:solidFill>
            </a:endParaRPr>
          </a:p>
          <a:p>
            <a:pPr>
              <a:lnSpc>
                <a:spcPct val="80000"/>
              </a:lnSpc>
            </a:pPr>
            <a:r>
              <a:rPr lang="es-ES" sz="1200" dirty="0" smtClean="0">
                <a:solidFill>
                  <a:schemeClr val="tx1">
                    <a:lumMod val="75000"/>
                    <a:lumOff val="25000"/>
                  </a:schemeClr>
                </a:solidFill>
              </a:rPr>
              <a:t>Está compuesto por 10 afirmaciones fijas, cuyas respuestas deben ser dadas con puntuaciones entre 1 y 5.</a:t>
            </a:r>
            <a:r>
              <a:rPr lang="es-ES" sz="1200" baseline="0" dirty="0" smtClean="0">
                <a:solidFill>
                  <a:schemeClr val="tx1">
                    <a:lumMod val="75000"/>
                    <a:lumOff val="25000"/>
                  </a:schemeClr>
                </a:solidFill>
              </a:rPr>
              <a:t> En el primer caso, el valor 1 indica un fuerte desacuerdo con la afirmación realizada en el cuestionario. El 5, indica justo lo contrario, implicando que la persona encuestada está de acuerdo con la afirmación correspondiente.</a:t>
            </a:r>
            <a:endParaRPr lang="es-ES" sz="1200" dirty="0" smtClean="0">
              <a:solidFill>
                <a:schemeClr val="tx1">
                  <a:lumMod val="75000"/>
                  <a:lumOff val="25000"/>
                </a:schemeClr>
              </a:solidFill>
            </a:endParaRPr>
          </a:p>
          <a:p>
            <a:pPr>
              <a:lnSpc>
                <a:spcPct val="80000"/>
              </a:lnSpc>
            </a:pPr>
            <a:endParaRPr lang="es-ES" sz="1200" dirty="0" smtClean="0">
              <a:solidFill>
                <a:schemeClr val="tx1">
                  <a:lumMod val="75000"/>
                  <a:lumOff val="25000"/>
                </a:schemeClr>
              </a:solidFill>
            </a:endParaRPr>
          </a:p>
          <a:p>
            <a:pPr>
              <a:lnSpc>
                <a:spcPct val="80000"/>
              </a:lnSpc>
            </a:pPr>
            <a:r>
              <a:rPr lang="es-ES" sz="1200" dirty="0" smtClean="0">
                <a:solidFill>
                  <a:schemeClr val="tx1">
                    <a:lumMod val="75000"/>
                    <a:lumOff val="25000"/>
                  </a:schemeClr>
                </a:solidFill>
              </a:rPr>
              <a:t>El resultado final se pondera en una escala de 1 a 100.</a:t>
            </a:r>
          </a:p>
          <a:p>
            <a:pPr>
              <a:lnSpc>
                <a:spcPct val="80000"/>
              </a:lnSpc>
            </a:pPr>
            <a:endParaRPr lang="es-ES" sz="1200" dirty="0" smtClean="0">
              <a:solidFill>
                <a:schemeClr val="tx1">
                  <a:lumMod val="75000"/>
                  <a:lumOff val="25000"/>
                </a:schemeClr>
              </a:solidFill>
            </a:endParaRPr>
          </a:p>
          <a:p>
            <a:pPr>
              <a:lnSpc>
                <a:spcPct val="80000"/>
              </a:lnSpc>
            </a:pPr>
            <a:r>
              <a:rPr lang="es-ES" sz="1200" dirty="0" smtClean="0">
                <a:solidFill>
                  <a:schemeClr val="tx1">
                    <a:lumMod val="75000"/>
                    <a:lumOff val="25000"/>
                  </a:schemeClr>
                </a:solidFill>
              </a:rPr>
              <a:t>Posible pregunta: </a:t>
            </a:r>
          </a:p>
          <a:p>
            <a:pPr>
              <a:lnSpc>
                <a:spcPct val="80000"/>
              </a:lnSpc>
            </a:pPr>
            <a:r>
              <a:rPr lang="es-ES" sz="1200" dirty="0" smtClean="0">
                <a:solidFill>
                  <a:schemeClr val="tx1">
                    <a:lumMod val="75000"/>
                    <a:lumOff val="25000"/>
                  </a:schemeClr>
                </a:solidFill>
              </a:rPr>
              <a:t>¿Porqué este cuestionario? -&gt; Sencillez, estándar.</a:t>
            </a:r>
          </a:p>
          <a:p>
            <a:pPr>
              <a:lnSpc>
                <a:spcPct val="80000"/>
              </a:lnSpc>
            </a:pPr>
            <a:r>
              <a:rPr lang="es-ES" sz="1200" dirty="0" smtClean="0">
                <a:solidFill>
                  <a:schemeClr val="tx1">
                    <a:lumMod val="75000"/>
                    <a:lumOff val="25000"/>
                  </a:schemeClr>
                </a:solidFill>
              </a:rPr>
              <a:t>¿Qué otros cuestionarios hay? -&gt;</a:t>
            </a:r>
            <a:r>
              <a:rPr lang="es-ES" sz="1200" baseline="0" dirty="0" smtClean="0">
                <a:solidFill>
                  <a:schemeClr val="tx1">
                    <a:lumMod val="75000"/>
                    <a:lumOff val="25000"/>
                  </a:schemeClr>
                </a:solidFill>
              </a:rPr>
              <a:t> …</a:t>
            </a:r>
            <a:endParaRPr lang="es-ES" sz="1200"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81</a:t>
            </a:fld>
            <a:endParaRPr lang="es-ES"/>
          </a:p>
        </p:txBody>
      </p:sp>
    </p:spTree>
    <p:extLst>
      <p:ext uri="{BB962C8B-B14F-4D97-AF65-F5344CB8AC3E}">
        <p14:creationId xmlns:p14="http://schemas.microsoft.com/office/powerpoint/2010/main" val="2755024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la presente</a:t>
            </a:r>
            <a:r>
              <a:rPr lang="es-ES" baseline="0" dirty="0" smtClean="0"/>
              <a:t> tabla se muestran los detalles de la encuesta realizada a los usuarios.</a:t>
            </a:r>
          </a:p>
          <a:p>
            <a:endParaRPr lang="es-ES" baseline="0" dirty="0" smtClean="0"/>
          </a:p>
          <a:p>
            <a:r>
              <a:rPr lang="es-ES" baseline="0" dirty="0" smtClean="0"/>
              <a:t>Por un lado, tenemos un total de 30 usuarios, a los cuales hemos clasificado en diferentes grupos según su edad, su nivel de experiencia con tecnología, según la posible discapacidad que puedan tener, y según sus conocimientos como desarrolladores.</a:t>
            </a:r>
            <a:endParaRPr lang="es-ES" dirty="0" smtClean="0"/>
          </a:p>
          <a:p>
            <a:endParaRPr lang="es-ES" dirty="0" smtClean="0"/>
          </a:p>
          <a:p>
            <a:r>
              <a:rPr lang="es-ES" dirty="0" smtClean="0"/>
              <a:t>A continuación se muestran los resultados obtenidos.</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82</a:t>
            </a:fld>
            <a:endParaRPr lang="es-ES"/>
          </a:p>
        </p:txBody>
      </p:sp>
    </p:spTree>
    <p:extLst>
      <p:ext uri="{BB962C8B-B14F-4D97-AF65-F5344CB8AC3E}">
        <p14:creationId xmlns:p14="http://schemas.microsoft.com/office/powerpoint/2010/main" val="2755024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primer lugar, el presente gráfico resume</a:t>
            </a:r>
            <a:r>
              <a:rPr lang="es-ES" baseline="0" dirty="0" smtClean="0"/>
              <a:t> las puntuaciones dadas por los 30 usuarios. Se han dividido estas puntuaciones en 3 intervalos:</a:t>
            </a:r>
          </a:p>
          <a:p>
            <a:endParaRPr lang="es-ES" baseline="0" dirty="0" smtClean="0"/>
          </a:p>
          <a:p>
            <a:pPr marL="171450" indent="-171450">
              <a:buFontTx/>
              <a:buChar char="-"/>
            </a:pPr>
            <a:r>
              <a:rPr lang="es-ES" baseline="0" dirty="0" smtClean="0"/>
              <a:t>Entre 0 y 50 puntos, representado en azul oscuro.</a:t>
            </a:r>
          </a:p>
          <a:p>
            <a:pPr marL="171450" indent="-171450">
              <a:buFontTx/>
              <a:buChar char="-"/>
            </a:pPr>
            <a:r>
              <a:rPr lang="es-ES" baseline="0" dirty="0" smtClean="0"/>
              <a:t>Entre 50 y 70 puntos, en color azul claro.</a:t>
            </a:r>
          </a:p>
          <a:p>
            <a:pPr marL="171450" indent="-171450">
              <a:buFontTx/>
              <a:buChar char="-"/>
            </a:pPr>
            <a:r>
              <a:rPr lang="es-ES" baseline="0" dirty="0" smtClean="0"/>
              <a:t>Y entre 70 puntos y el máximo, 100, en color verde.</a:t>
            </a:r>
          </a:p>
          <a:p>
            <a:pPr marL="171450" indent="-171450">
              <a:buFontTx/>
              <a:buChar char="-"/>
            </a:pPr>
            <a:endParaRPr lang="es-ES" baseline="0" dirty="0" smtClean="0"/>
          </a:p>
          <a:p>
            <a:pPr marL="0" indent="0">
              <a:buFontTx/>
              <a:buNone/>
            </a:pPr>
            <a:r>
              <a:rPr lang="es-ES" baseline="0" dirty="0" smtClean="0"/>
              <a:t>Como se puede apreciar </a:t>
            </a:r>
            <a:r>
              <a:rPr lang="es-ES" b="1" baseline="0" dirty="0" smtClean="0"/>
              <a:t>(clic)</a:t>
            </a:r>
            <a:r>
              <a:rPr lang="es-ES" baseline="0" dirty="0" smtClean="0"/>
              <a:t>, los resultados arrojan un 6,7% de usuarios que valoran la plataforma de adaptación por debajo de los 50 puntos. </a:t>
            </a:r>
          </a:p>
          <a:p>
            <a:pPr marL="0" indent="0">
              <a:buFontTx/>
              <a:buNone/>
            </a:pPr>
            <a:endParaRPr lang="es-ES" baseline="0" dirty="0" smtClean="0"/>
          </a:p>
          <a:p>
            <a:pPr marL="0" indent="0">
              <a:buFontTx/>
              <a:buNone/>
            </a:pPr>
            <a:r>
              <a:rPr lang="es-ES" baseline="0" dirty="0" smtClean="0"/>
              <a:t>Para el segundo caso </a:t>
            </a:r>
            <a:r>
              <a:rPr lang="es-ES" b="1" baseline="0" dirty="0" smtClean="0"/>
              <a:t>(clic)</a:t>
            </a:r>
            <a:r>
              <a:rPr lang="es-ES" baseline="0" dirty="0" smtClean="0"/>
              <a:t>, un 30% de los encuestados puntúan </a:t>
            </a:r>
            <a:r>
              <a:rPr lang="es-ES" baseline="0" dirty="0" err="1" smtClean="0"/>
              <a:t>AdaptUI</a:t>
            </a:r>
            <a:r>
              <a:rPr lang="es-ES" baseline="0" dirty="0" smtClean="0"/>
              <a:t> entre un 50 y un 70 en la escala SUS.</a:t>
            </a:r>
          </a:p>
          <a:p>
            <a:pPr marL="0" indent="0">
              <a:buFontTx/>
              <a:buNone/>
            </a:pPr>
            <a:r>
              <a:rPr lang="es-ES" baseline="0" dirty="0" smtClean="0"/>
              <a:t>Finalmente, </a:t>
            </a:r>
            <a:r>
              <a:rPr lang="es-ES" b="1" baseline="0" dirty="0" smtClean="0"/>
              <a:t>(clic)</a:t>
            </a:r>
            <a:r>
              <a:rPr lang="es-ES" baseline="0" dirty="0" smtClean="0"/>
              <a:t> el resultado más amplio revela un 63,3% de encuestados que otorga 70 o más puntos.</a:t>
            </a:r>
          </a:p>
          <a:p>
            <a:pPr marL="0" indent="0">
              <a:buFontTx/>
              <a:buNone/>
            </a:pPr>
            <a:endParaRPr lang="es-ES" baseline="0" dirty="0" smtClean="0"/>
          </a:p>
          <a:p>
            <a:pPr marL="0" indent="0">
              <a:buFontTx/>
              <a:buNone/>
            </a:pPr>
            <a:r>
              <a:rPr lang="es-ES" baseline="0" dirty="0" smtClean="0"/>
              <a:t>Estos resultados revelan una aceptación significativa de la plataforma, aunque se espera reducir el porcentaje de usuarios en el sector azul claro y azul </a:t>
            </a:r>
            <a:r>
              <a:rPr lang="es-ES" baseline="0" smtClean="0"/>
              <a:t>oscuro en </a:t>
            </a:r>
            <a:r>
              <a:rPr lang="es-ES" baseline="0" dirty="0" smtClean="0"/>
              <a:t>futuras iteraciones de la plataforma.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83</a:t>
            </a:fld>
            <a:endParaRPr lang="es-ES"/>
          </a:p>
        </p:txBody>
      </p:sp>
    </p:spTree>
    <p:extLst>
      <p:ext uri="{BB962C8B-B14F-4D97-AF65-F5344CB8AC3E}">
        <p14:creationId xmlns:p14="http://schemas.microsoft.com/office/powerpoint/2010/main" val="2755024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indent="0">
              <a:buFontTx/>
              <a:buNone/>
            </a:pPr>
            <a:r>
              <a:rPr lang="es-ES" baseline="0" dirty="0" smtClean="0"/>
              <a:t>Si tenemos en cuenta las edades de los usuarios, el presente gráfico revela cómo los mayores índices de aceptación vienen determinados por edades comprendidas entre 20 y 35 años </a:t>
            </a:r>
            <a:r>
              <a:rPr lang="es-ES" b="1" baseline="0" dirty="0" smtClean="0"/>
              <a:t>(clic)</a:t>
            </a:r>
            <a:r>
              <a:rPr lang="es-ES" b="0" baseline="0" dirty="0" smtClean="0"/>
              <a:t>, mientras que las puntuaciones más bajas vienen dadas por usuarios de edades más avanzadas </a:t>
            </a:r>
            <a:r>
              <a:rPr lang="es-ES" b="1" baseline="0" dirty="0" smtClean="0"/>
              <a:t>(clic)</a:t>
            </a:r>
            <a:r>
              <a:rPr lang="es-ES" b="0" baseline="0" dirty="0" smtClean="0"/>
              <a:t>. </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84</a:t>
            </a:fld>
            <a:endParaRPr lang="es-ES"/>
          </a:p>
        </p:txBody>
      </p:sp>
    </p:spTree>
    <p:extLst>
      <p:ext uri="{BB962C8B-B14F-4D97-AF65-F5344CB8AC3E}">
        <p14:creationId xmlns:p14="http://schemas.microsoft.com/office/powerpoint/2010/main" val="2755024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En este nuevo gráfico vamos a analizar otros aspectos de los resultados obtenidos.</a:t>
            </a:r>
          </a:p>
          <a:p>
            <a:endParaRPr lang="es-ES" dirty="0" smtClean="0"/>
          </a:p>
          <a:p>
            <a:r>
              <a:rPr lang="es-ES" dirty="0" smtClean="0"/>
              <a:t>En él podemos observar</a:t>
            </a:r>
            <a:r>
              <a:rPr lang="es-ES" baseline="0" dirty="0" smtClean="0"/>
              <a:t> los resultados agrupados por el nivel de experiencia tecnológica de los usuarios. Por un lado vemos </a:t>
            </a:r>
            <a:r>
              <a:rPr lang="es-ES" b="1" baseline="0" dirty="0" smtClean="0"/>
              <a:t>(clic)</a:t>
            </a:r>
            <a:r>
              <a:rPr lang="es-ES" baseline="0" dirty="0" smtClean="0"/>
              <a:t>, como es obvio, que aquellos usuarios con mayor experiencia tecnológica puntúan la plataforma por encima de los 70 puntos. En concreto, un 40% de usuarios. Sin embargo, ningún usuario con la menor experiencia tecnológica ha puntuado por debajo de los 50 puntos </a:t>
            </a:r>
            <a:r>
              <a:rPr lang="es-ES" b="1" baseline="0" dirty="0" smtClean="0"/>
              <a:t>(clic)</a:t>
            </a:r>
            <a:r>
              <a:rPr lang="es-ES" baseline="0" dirty="0" smtClean="0"/>
              <a:t>. Esto se debe al miedo que tienen este grupo de usuarios a representar valores negativos en la encuesta debido a la compresión que puedan tener sobre la plataforma.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85</a:t>
            </a:fld>
            <a:endParaRPr lang="es-ES"/>
          </a:p>
        </p:txBody>
      </p:sp>
    </p:spTree>
    <p:extLst>
      <p:ext uri="{BB962C8B-B14F-4D97-AF65-F5344CB8AC3E}">
        <p14:creationId xmlns:p14="http://schemas.microsoft.com/office/powerpoint/2010/main" val="1754344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En este otro caso la agrupación de usuarios en este caso se ha realizado preguntando a los usuarios si, en algún momento, han sentido algún tipo de discapacidad temporal cuando hacen uso de sus dispositivos móviles. Aunque no se refleja en la gráfica, un 56,6% de los encuestados declaran haber tenido algún tipo de discapacidad visual debido al contexto cuando interaccionan con sus dispositivos. En el caso de la capacidad auditiva, la cifra desciende a un 33%. En el gráfico se aprecia como los valores para usuarios que sienten sufrir algún tipo de discapacidad visual en momentos concretos son los que mejor puntúan la plataforma, aunque las diferencias entre ambos grupos son mínimas.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86</a:t>
            </a:fld>
            <a:endParaRPr lang="es-ES"/>
          </a:p>
        </p:txBody>
      </p:sp>
    </p:spTree>
    <p:extLst>
      <p:ext uri="{BB962C8B-B14F-4D97-AF65-F5344CB8AC3E}">
        <p14:creationId xmlns:p14="http://schemas.microsoft.com/office/powerpoint/2010/main" val="1754344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Por último,</a:t>
            </a:r>
            <a:r>
              <a:rPr lang="es-ES" baseline="0" dirty="0" smtClean="0"/>
              <a:t> la encuesta también requería indicar si los usuarios eran desarrolladores o no.</a:t>
            </a:r>
          </a:p>
          <a:p>
            <a:endParaRPr lang="es-ES" baseline="0" dirty="0" smtClean="0"/>
          </a:p>
          <a:p>
            <a:r>
              <a:rPr lang="es-ES" baseline="0" dirty="0" smtClean="0"/>
              <a:t>En este caso se aprecia que </a:t>
            </a:r>
            <a:r>
              <a:rPr lang="es-ES" b="1" baseline="0" dirty="0" smtClean="0"/>
              <a:t>(clic)</a:t>
            </a:r>
            <a:r>
              <a:rPr lang="es-ES" baseline="0" dirty="0" smtClean="0"/>
              <a:t>, de todos los desarrolladores, un 81,8% puntuó la plataforma por encima de los 70 puntos en la escala SUS, mientras que, por el contrario, ninguno dio un valor por debajo de los 50 puntos.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87</a:t>
            </a:fld>
            <a:endParaRPr lang="es-ES"/>
          </a:p>
        </p:txBody>
      </p:sp>
    </p:spTree>
    <p:extLst>
      <p:ext uri="{BB962C8B-B14F-4D97-AF65-F5344CB8AC3E}">
        <p14:creationId xmlns:p14="http://schemas.microsoft.com/office/powerpoint/2010/main" val="36303677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r>
              <a:rPr lang="es-ES" dirty="0" smtClean="0"/>
              <a:t>Antes de pasar</a:t>
            </a:r>
            <a:r>
              <a:rPr lang="es-ES" baseline="0" dirty="0" smtClean="0"/>
              <a:t> al capítulo final de esta presentación, me gustaría remarcar algunas conclusiones relativas a esta evaluación.</a:t>
            </a:r>
          </a:p>
          <a:p>
            <a:endParaRPr lang="es-ES" baseline="0" dirty="0" smtClean="0"/>
          </a:p>
          <a:p>
            <a:r>
              <a:rPr lang="es-ES" baseline="0" dirty="0" smtClean="0"/>
              <a:t>Primeramente, recordando el porqué se ha evaluado la plataforma de adaptación desarrollada con </a:t>
            </a:r>
            <a:r>
              <a:rPr lang="es-ES" baseline="0" dirty="0" err="1" smtClean="0"/>
              <a:t>Imhotep</a:t>
            </a:r>
            <a:r>
              <a:rPr lang="es-ES" baseline="0" dirty="0" smtClean="0"/>
              <a:t>. </a:t>
            </a:r>
            <a:r>
              <a:rPr lang="es-ES" baseline="0" dirty="0" err="1" smtClean="0"/>
              <a:t>Imhotep</a:t>
            </a:r>
            <a:r>
              <a:rPr lang="es-ES" baseline="0" dirty="0" smtClean="0"/>
              <a:t> fue, allá por el año 2011, la primera incursión en el campo de las interfaces adaptables para algunos de los que formamos parte del grupo de investigación </a:t>
            </a:r>
            <a:r>
              <a:rPr lang="es-ES" baseline="0" dirty="0" err="1" smtClean="0"/>
              <a:t>MORELab</a:t>
            </a:r>
            <a:r>
              <a:rPr lang="es-ES" baseline="0" dirty="0" smtClean="0"/>
              <a:t>. Fue evaluada, testada, y apoyada científicamente a través de diferentes artículos científicos. Al ser una plataforma abierta que conocíamos bien, y vista la dificultad de conseguir otras plataformas analizadas en el estado del arte, nos pareció adecuada esta comparación tanto cuantitativa como cualitativamente. </a:t>
            </a:r>
          </a:p>
          <a:p>
            <a:endParaRPr lang="es-ES" baseline="0" dirty="0" smtClean="0"/>
          </a:p>
          <a:p>
            <a:r>
              <a:rPr lang="es-ES" baseline="0" dirty="0" smtClean="0"/>
              <a:t>Hay varias características que diferencian </a:t>
            </a:r>
            <a:r>
              <a:rPr lang="es-ES" baseline="0" dirty="0" err="1" smtClean="0"/>
              <a:t>Imhotep</a:t>
            </a:r>
            <a:r>
              <a:rPr lang="es-ES" baseline="0" dirty="0" smtClean="0"/>
              <a:t> de </a:t>
            </a:r>
            <a:r>
              <a:rPr lang="es-ES" baseline="0" dirty="0" err="1" smtClean="0"/>
              <a:t>AdaptUI</a:t>
            </a:r>
            <a:r>
              <a:rPr lang="es-ES" baseline="0" dirty="0" smtClean="0"/>
              <a:t>. Quizás la más importante sea el hecho de que </a:t>
            </a:r>
            <a:r>
              <a:rPr lang="es-ES" baseline="0" dirty="0" err="1" smtClean="0"/>
              <a:t>Imhotep</a:t>
            </a:r>
            <a:r>
              <a:rPr lang="es-ES" baseline="0" dirty="0" smtClean="0"/>
              <a:t> trabaja en </a:t>
            </a:r>
            <a:r>
              <a:rPr lang="es-ES" baseline="0" dirty="0" err="1" smtClean="0"/>
              <a:t>backenend</a:t>
            </a:r>
            <a:r>
              <a:rPr lang="es-ES" baseline="0" dirty="0" smtClean="0"/>
              <a:t> en un servidor ajeno al usuario, mientras que </a:t>
            </a:r>
            <a:r>
              <a:rPr lang="es-ES" baseline="0" dirty="0" err="1" smtClean="0"/>
              <a:t>AdaptUI</a:t>
            </a:r>
            <a:r>
              <a:rPr lang="es-ES" baseline="0" dirty="0" smtClean="0"/>
              <a:t> lo hace en local en el dispositivo, trabajando directamente en el </a:t>
            </a:r>
            <a:r>
              <a:rPr lang="es-ES" baseline="0" dirty="0" err="1" smtClean="0"/>
              <a:t>frontened</a:t>
            </a:r>
            <a:r>
              <a:rPr lang="es-ES" baseline="0" dirty="0" smtClean="0"/>
              <a:t>. Otras </a:t>
            </a:r>
            <a:r>
              <a:rPr lang="es-ES" baseline="0" dirty="0" err="1" smtClean="0"/>
              <a:t>caracterísiticas</a:t>
            </a:r>
            <a:r>
              <a:rPr lang="es-ES" baseline="0" dirty="0" smtClean="0"/>
              <a:t> importantes que diferencian estas plataformas son, por un lado, la falta de inclusión del contexto en el primer caso, y la necesidad de </a:t>
            </a:r>
            <a:r>
              <a:rPr lang="es-ES" baseline="0" dirty="0" err="1" smtClean="0"/>
              <a:t>recompilación</a:t>
            </a:r>
            <a:r>
              <a:rPr lang="es-ES" baseline="0" dirty="0" smtClean="0"/>
              <a:t> del código fuente y envío de los binarios correspondientes al usuario, debiendo éste de instalarlos en su dispositivo. Además, </a:t>
            </a:r>
            <a:r>
              <a:rPr lang="es-ES" baseline="0" dirty="0" err="1" smtClean="0"/>
              <a:t>Imhotep</a:t>
            </a:r>
            <a:r>
              <a:rPr lang="es-ES" baseline="0" dirty="0" smtClean="0"/>
              <a:t> peca, entre comillas, de uno de los grandes problemas resaltados en esta tesis doctoral en cuanto al modelado de usuario se refiere, y es la caracterización explícita de las capacidades o discapacidades del usuario.</a:t>
            </a:r>
          </a:p>
          <a:p>
            <a:endParaRPr lang="es-ES" baseline="0" dirty="0" smtClean="0"/>
          </a:p>
          <a:p>
            <a:r>
              <a:rPr lang="es-ES" baseline="0" dirty="0" smtClean="0"/>
              <a:t>(siguiente diapositiva)</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88</a:t>
            </a:fld>
            <a:endParaRPr lang="es-ES"/>
          </a:p>
        </p:txBody>
      </p:sp>
    </p:spTree>
    <p:extLst>
      <p:ext uri="{BB962C8B-B14F-4D97-AF65-F5344CB8AC3E}">
        <p14:creationId xmlns:p14="http://schemas.microsoft.com/office/powerpoint/2010/main" val="36303677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lnSpcReduction="10000"/>
          </a:bodyPr>
          <a:lstStyle/>
          <a:p>
            <a:r>
              <a:rPr lang="es-ES" baseline="0" dirty="0" smtClean="0"/>
              <a:t>Dicho esto, en cuanto a la comparación cuantitativa cabe resaltar lo bien que se comporta </a:t>
            </a:r>
            <a:r>
              <a:rPr lang="es-ES" baseline="0" dirty="0" err="1" smtClean="0"/>
              <a:t>Imhotep</a:t>
            </a:r>
            <a:r>
              <a:rPr lang="es-ES" baseline="0" dirty="0" smtClean="0"/>
              <a:t> para casos ya conocidos. La plataforma almacena en caché los binarios correspondientes a las discapacidades del usuario indicadas, siendo enviadas en apenas 1 segundo al dispositivo siempre que la red lo permita. Muy diferente es el caso en que el perfil del usuario es desconocido para la plataforma, ascendiendo estos tiempos a más de 14 segundos. </a:t>
            </a:r>
            <a:r>
              <a:rPr lang="es-ES" baseline="0" dirty="0" smtClean="0"/>
              <a:t>En ambos casos, con y sin caché, hay que sumar el tiempo de instalación de la aplicación correspondiente con la nueva interfaz de usuario generada. </a:t>
            </a:r>
          </a:p>
          <a:p>
            <a:endParaRPr lang="es-ES" baseline="0" smtClean="0"/>
          </a:p>
          <a:p>
            <a:r>
              <a:rPr lang="es-ES" baseline="0" smtClean="0"/>
              <a:t>Por </a:t>
            </a:r>
            <a:r>
              <a:rPr lang="es-ES" baseline="0" dirty="0" smtClean="0"/>
              <a:t>el contrario, </a:t>
            </a:r>
            <a:r>
              <a:rPr lang="es-ES" baseline="0" dirty="0" err="1" smtClean="0"/>
              <a:t>AdaptUI</a:t>
            </a:r>
            <a:r>
              <a:rPr lang="es-ES" baseline="0" dirty="0" smtClean="0"/>
              <a:t> realiza una adaptación en local siempre con un tiempo aproximado de 1,5 segundos, no dependiendo de conectividad o de nuevas instalaciones.</a:t>
            </a:r>
          </a:p>
          <a:p>
            <a:endParaRPr lang="es-ES" baseline="0" dirty="0" smtClean="0"/>
          </a:p>
          <a:p>
            <a:r>
              <a:rPr lang="es-ES" baseline="0" dirty="0" smtClean="0"/>
              <a:t>En cuanto a la comparación cualitativa, destacar de nuevo la falta de contextualización de la información disponible en </a:t>
            </a:r>
            <a:r>
              <a:rPr lang="es-ES" baseline="0" dirty="0" err="1" smtClean="0"/>
              <a:t>Imhotep</a:t>
            </a:r>
            <a:r>
              <a:rPr lang="es-ES" baseline="0" dirty="0" smtClean="0"/>
              <a:t>, lo cual hace que, si encontramos un caso desconocido, el resultado pueda llegar demasiado tarde al usuario. Además, la irremediable necesidad de conexión a Internet puede limitar las adaptaciones en ciertos escenarios. Otra característica en favor de </a:t>
            </a:r>
            <a:r>
              <a:rPr lang="es-ES" baseline="0" dirty="0" err="1" smtClean="0"/>
              <a:t>AdaptUI</a:t>
            </a:r>
            <a:r>
              <a:rPr lang="es-ES" baseline="0" dirty="0" smtClean="0"/>
              <a:t> es su capacidad de refinamiento en base a las métricas de usabilidad ya detalladas. En </a:t>
            </a:r>
            <a:r>
              <a:rPr lang="es-ES" baseline="0" dirty="0" err="1" smtClean="0"/>
              <a:t>Imhotep</a:t>
            </a:r>
            <a:r>
              <a:rPr lang="es-ES" baseline="0" dirty="0" smtClean="0"/>
              <a:t>, en cambio, una interfaz no satisfactoria se traduce en una nueva configuración del perfil de usuario, volviendo a sumarse los tiempos ya mencionados para nuevos casos desconocidos a los ya realizados.</a:t>
            </a:r>
          </a:p>
          <a:p>
            <a:endParaRPr lang="es-ES" baseline="0" dirty="0" smtClean="0"/>
          </a:p>
          <a:p>
            <a:r>
              <a:rPr lang="es-ES" baseline="0" dirty="0" smtClean="0"/>
              <a:t>Pasando ya al comportamiento de la plataforma teniendo en cuenta el rendimiento que pueda tener el razonamiento en dispositivos móviles, cabe destacar que las limitaciones actuales del hardware aún pueden dificultar el tratamiento de la información representada de forma semántica, aunque las comparaciones han sido llevadas a cabo utilizando casos extremos en cuanto a tamaño de axiomas en las ontologías. Sin embargo, y como se ha visto en los gráficos presentados, utilizando ontologías de tamaños usuales el módulo Pellet4Android demuestra una respuesta aceptable frente al propio Pellet para PC.</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89</a:t>
            </a:fld>
            <a:endParaRPr lang="es-ES"/>
          </a:p>
        </p:txBody>
      </p:sp>
    </p:spTree>
    <p:extLst>
      <p:ext uri="{BB962C8B-B14F-4D97-AF65-F5344CB8AC3E}">
        <p14:creationId xmlns:p14="http://schemas.microsoft.com/office/powerpoint/2010/main" val="363036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smtClean="0"/>
              <a:t>Y,</a:t>
            </a:r>
            <a:r>
              <a:rPr lang="es-ES" baseline="0" dirty="0" smtClean="0"/>
              <a:t> ahora sí, podemos completar el diagrama de definiciones. </a:t>
            </a:r>
          </a:p>
          <a:p>
            <a:endParaRPr lang="es-ES" baseline="0" dirty="0" smtClean="0"/>
          </a:p>
          <a:p>
            <a:r>
              <a:rPr lang="es-ES" baseline="0" dirty="0" smtClean="0"/>
              <a:t>La intersección que dejamos en </a:t>
            </a:r>
            <a:r>
              <a:rPr lang="es-ES" baseline="0" dirty="0" smtClean="0"/>
              <a:t>el diagrama en anteriores </a:t>
            </a:r>
            <a:r>
              <a:rPr lang="es-ES" baseline="0" dirty="0" smtClean="0"/>
              <a:t>diapositivas se corresponde con la definición de Interfaz de Usuario Adaptativa. </a:t>
            </a:r>
            <a:r>
              <a:rPr lang="es-ES" b="1" baseline="0" dirty="0" smtClean="0"/>
              <a:t>(clic)</a:t>
            </a:r>
          </a:p>
          <a:p>
            <a:endParaRPr lang="es-ES" baseline="0" dirty="0" smtClean="0"/>
          </a:p>
          <a:p>
            <a:r>
              <a:rPr lang="es-ES" baseline="0" dirty="0" smtClean="0"/>
              <a:t>Tal y como la define </a:t>
            </a:r>
            <a:r>
              <a:rPr lang="es-ES" baseline="0" dirty="0" err="1" smtClean="0"/>
              <a:t>Antony</a:t>
            </a:r>
            <a:r>
              <a:rPr lang="es-ES" baseline="0" dirty="0" smtClean="0"/>
              <a:t> </a:t>
            </a:r>
            <a:r>
              <a:rPr lang="es-ES" baseline="0" dirty="0" err="1" smtClean="0"/>
              <a:t>Jameson</a:t>
            </a:r>
            <a:r>
              <a:rPr lang="es-ES" baseline="0" dirty="0" smtClean="0"/>
              <a:t>, una Interfaz de Usuario Adaptativa es un artefacto software que mejora su habilidad de interacción con el usuario construyendo un modelo basado en la experiencia parcial con este usuario.</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a:t>
            </a:fld>
            <a:endParaRPr lang="es-ES"/>
          </a:p>
        </p:txBody>
      </p:sp>
    </p:spTree>
    <p:extLst>
      <p:ext uri="{BB962C8B-B14F-4D97-AF65-F5344CB8AC3E}">
        <p14:creationId xmlns:p14="http://schemas.microsoft.com/office/powerpoint/2010/main" val="42339045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aseline="0" dirty="0" smtClean="0"/>
              <a:t>Y ya por último, destacamos los altos niveles de aceptación entre usuarios y desarrolladores. Hemos comprobado como factores como la edad, experiencia con tecnología y dificultades contextuales de interacción determinan en diversos grados los niveles de adaptación de los usuarios, lo cual nos hace comprender que, a nivel de usuario, la plataforma tiene sentido, aunque con aspectos a mejorar.</a:t>
            </a:r>
          </a:p>
          <a:p>
            <a:endParaRPr lang="es-ES" baseline="0" dirty="0" smtClean="0"/>
          </a:p>
          <a:p>
            <a:r>
              <a:rPr lang="es-ES" baseline="0" dirty="0" smtClean="0"/>
              <a:t>Los desarrolladores por otra parte se han mostrado satisfechos con las herramientas proporcionadas.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90</a:t>
            </a:fld>
            <a:endParaRPr lang="es-ES"/>
          </a:p>
        </p:txBody>
      </p:sp>
    </p:spTree>
    <p:extLst>
      <p:ext uri="{BB962C8B-B14F-4D97-AF65-F5344CB8AC3E}">
        <p14:creationId xmlns:p14="http://schemas.microsoft.com/office/powerpoint/2010/main" val="3630367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Finalmente y para concluir,</a:t>
            </a:r>
            <a:r>
              <a:rPr lang="es-ES" baseline="0" dirty="0" smtClean="0"/>
              <a:t> una vez repasados los experimentos y los resultados obtenidos, se exponen las siguiente conclusiones.</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91</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a:lnSpc>
                <a:spcPct val="80000"/>
              </a:lnSpc>
            </a:pPr>
            <a:r>
              <a:rPr lang="es-ES" sz="2800" dirty="0" smtClean="0">
                <a:solidFill>
                  <a:schemeClr val="tx1">
                    <a:lumMod val="75000"/>
                    <a:lumOff val="25000"/>
                  </a:schemeClr>
                </a:solidFill>
              </a:rPr>
              <a:t>Primeramente, destacaremos la ontología </a:t>
            </a:r>
            <a:r>
              <a:rPr lang="es-ES" sz="2800" dirty="0" err="1" smtClean="0">
                <a:solidFill>
                  <a:schemeClr val="tx1">
                    <a:lumMod val="75000"/>
                    <a:lumOff val="25000"/>
                  </a:schemeClr>
                </a:solidFill>
              </a:rPr>
              <a:t>AdaptUIOnt</a:t>
            </a:r>
            <a:r>
              <a:rPr lang="es-ES" sz="2800" dirty="0" smtClean="0">
                <a:solidFill>
                  <a:schemeClr val="tx1">
                    <a:lumMod val="75000"/>
                    <a:lumOff val="25000"/>
                  </a:schemeClr>
                </a:solidFill>
              </a:rPr>
              <a:t>, la cual modela al usuario, contexto y dispositivo, así como la adaptación de la interfaz de usuario correspondiente permitiendo, por una parte,</a:t>
            </a:r>
            <a:r>
              <a:rPr lang="es-ES" sz="2800" baseline="0" dirty="0" smtClean="0">
                <a:solidFill>
                  <a:schemeClr val="tx1">
                    <a:lumMod val="75000"/>
                    <a:lumOff val="25000"/>
                  </a:schemeClr>
                </a:solidFill>
              </a:rPr>
              <a:t> </a:t>
            </a:r>
            <a:r>
              <a:rPr lang="es-ES" sz="2400" dirty="0" smtClean="0">
                <a:solidFill>
                  <a:schemeClr val="tx1">
                    <a:lumMod val="75000"/>
                    <a:lumOff val="25000"/>
                  </a:schemeClr>
                </a:solidFill>
              </a:rPr>
              <a:t>la inclusión de reglas de adaptación para gobernar el proceso.</a:t>
            </a:r>
          </a:p>
          <a:p>
            <a:pPr>
              <a:lnSpc>
                <a:spcPct val="80000"/>
              </a:lnSpc>
            </a:pPr>
            <a:endParaRPr lang="es-ES" sz="2400" dirty="0" smtClean="0">
              <a:solidFill>
                <a:schemeClr val="tx1">
                  <a:lumMod val="75000"/>
                  <a:lumOff val="25000"/>
                </a:schemeClr>
              </a:solidFill>
            </a:endParaRPr>
          </a:p>
          <a:p>
            <a:pPr>
              <a:lnSpc>
                <a:spcPct val="80000"/>
              </a:lnSpc>
            </a:pPr>
            <a:r>
              <a:rPr lang="es-ES" sz="2400" dirty="0" smtClean="0">
                <a:solidFill>
                  <a:schemeClr val="tx1">
                    <a:lumMod val="75000"/>
                    <a:lumOff val="25000"/>
                  </a:schemeClr>
                </a:solidFill>
              </a:rPr>
              <a:t>Además,</a:t>
            </a:r>
            <a:r>
              <a:rPr lang="es-ES" sz="2400" baseline="0" dirty="0" smtClean="0">
                <a:solidFill>
                  <a:schemeClr val="tx1">
                    <a:lumMod val="75000"/>
                    <a:lumOff val="25000"/>
                  </a:schemeClr>
                </a:solidFill>
              </a:rPr>
              <a:t> con este modelo se evita </a:t>
            </a:r>
            <a:r>
              <a:rPr lang="es-ES" sz="2400" dirty="0" smtClean="0">
                <a:solidFill>
                  <a:schemeClr val="tx1">
                    <a:lumMod val="75000"/>
                    <a:lumOff val="25000"/>
                  </a:schemeClr>
                </a:solidFill>
              </a:rPr>
              <a:t>la declaración explícita de capacidades fisiológicas del usuario, las cuales</a:t>
            </a:r>
            <a:r>
              <a:rPr lang="es-ES" sz="2400" baseline="0" dirty="0" smtClean="0">
                <a:solidFill>
                  <a:schemeClr val="tx1">
                    <a:lumMod val="75000"/>
                    <a:lumOff val="25000"/>
                  </a:schemeClr>
                </a:solidFill>
              </a:rPr>
              <a:t> ya hemos explicado resultan poco prácticas en entornos de adaptación reales</a:t>
            </a:r>
            <a:r>
              <a:rPr lang="es-ES" sz="2400" dirty="0" smtClean="0">
                <a:solidFill>
                  <a:schemeClr val="tx1">
                    <a:lumMod val="75000"/>
                    <a:lumOff val="25000"/>
                  </a:schemeClr>
                </a:solidFill>
              </a:rPr>
              <a:t>.</a:t>
            </a: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92</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85000" lnSpcReduction="20000"/>
          </a:bodyPr>
          <a:lstStyle/>
          <a:p>
            <a:pPr>
              <a:lnSpc>
                <a:spcPct val="80000"/>
              </a:lnSpc>
            </a:pPr>
            <a:r>
              <a:rPr lang="es-ES" dirty="0" smtClean="0"/>
              <a:t>En segundo lugar, se ha presentado </a:t>
            </a:r>
            <a:r>
              <a:rPr lang="es-ES" dirty="0" err="1" smtClean="0"/>
              <a:t>AdaptUI</a:t>
            </a:r>
            <a:r>
              <a:rPr lang="es-ES" dirty="0" smtClean="0"/>
              <a:t>, la plataforma de </a:t>
            </a:r>
            <a:r>
              <a:rPr lang="es-ES" sz="2800" dirty="0" smtClean="0">
                <a:solidFill>
                  <a:schemeClr val="tx1">
                    <a:lumMod val="75000"/>
                    <a:lumOff val="25000"/>
                  </a:schemeClr>
                </a:solidFill>
              </a:rPr>
              <a:t>adaptación dinámica semántica para dispositivos móviles, permite gestionar el conocimiento semántico representado mediante</a:t>
            </a:r>
            <a:r>
              <a:rPr lang="es-ES" sz="2800" baseline="0" dirty="0" smtClean="0">
                <a:solidFill>
                  <a:schemeClr val="tx1">
                    <a:lumMod val="75000"/>
                    <a:lumOff val="25000"/>
                  </a:schemeClr>
                </a:solidFill>
              </a:rPr>
              <a:t> las correspondientes ontologías y referentes a los agentes del dominio, en este caso el usuario, el contexto y el dispositivo.</a:t>
            </a:r>
          </a:p>
          <a:p>
            <a:pPr>
              <a:lnSpc>
                <a:spcPct val="80000"/>
              </a:lnSpc>
            </a:pPr>
            <a:endParaRPr lang="es-ES" sz="2800" baseline="0" dirty="0" smtClean="0">
              <a:solidFill>
                <a:schemeClr val="tx1">
                  <a:lumMod val="75000"/>
                  <a:lumOff val="25000"/>
                </a:schemeClr>
              </a:solidFill>
            </a:endParaRPr>
          </a:p>
          <a:p>
            <a:pPr>
              <a:lnSpc>
                <a:spcPct val="80000"/>
              </a:lnSpc>
            </a:pPr>
            <a:r>
              <a:rPr lang="es-ES" sz="2800" baseline="0" dirty="0" smtClean="0">
                <a:solidFill>
                  <a:schemeClr val="tx1">
                    <a:lumMod val="75000"/>
                    <a:lumOff val="25000"/>
                  </a:schemeClr>
                </a:solidFill>
              </a:rPr>
              <a:t>Además, permite la adaptación en tiempo real de las interfaces de usuario correspondientes sin necesidad de instalación de nuevos binarios.</a:t>
            </a:r>
          </a:p>
          <a:p>
            <a:pPr>
              <a:lnSpc>
                <a:spcPct val="80000"/>
              </a:lnSpc>
            </a:pPr>
            <a:endParaRPr lang="es-ES" sz="2800" baseline="0" dirty="0" smtClean="0">
              <a:solidFill>
                <a:schemeClr val="tx1">
                  <a:lumMod val="75000"/>
                  <a:lumOff val="25000"/>
                </a:schemeClr>
              </a:solidFill>
            </a:endParaRPr>
          </a:p>
          <a:p>
            <a:pPr>
              <a:lnSpc>
                <a:spcPct val="80000"/>
              </a:lnSpc>
            </a:pPr>
            <a:r>
              <a:rPr lang="es-ES" sz="2800" baseline="0" dirty="0" smtClean="0">
                <a:solidFill>
                  <a:schemeClr val="tx1">
                    <a:lumMod val="75000"/>
                    <a:lumOff val="25000"/>
                  </a:schemeClr>
                </a:solidFill>
              </a:rPr>
              <a:t>Por otro lado, ofrece todas sus funcionalidades sin la necesidad de servicios externos.</a:t>
            </a:r>
            <a:endParaRPr lang="es-ES" sz="2400"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93</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Como contribución técnica destacamos principalmente el motor de razonamiento</a:t>
            </a:r>
            <a:r>
              <a:rPr lang="es-ES" baseline="0" dirty="0" smtClean="0"/>
              <a:t> Pellet4Android, el cual nos ha permitido el uso de semántica y razonamiento para gestionar el proceso de adaptación.</a:t>
            </a:r>
          </a:p>
          <a:p>
            <a:endParaRPr lang="es-ES" baseline="0" dirty="0" smtClean="0"/>
          </a:p>
          <a:p>
            <a:r>
              <a:rPr lang="es-ES" baseline="0" dirty="0" smtClean="0"/>
              <a:t>Está disponible en </a:t>
            </a:r>
            <a:r>
              <a:rPr lang="es-ES" baseline="0" dirty="0" err="1" smtClean="0"/>
              <a:t>GitHub</a:t>
            </a:r>
            <a:r>
              <a:rPr lang="es-ES" baseline="0" dirty="0" smtClean="0"/>
              <a:t> bajo un repositorio abierto al que invito a participar a aquellos que les parezca interesante profundizar en el desarrollo de Pellet para Android.</a:t>
            </a:r>
            <a:endParaRPr lang="es-ES" dirty="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94</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Durante el desarrollo</a:t>
            </a:r>
            <a:r>
              <a:rPr lang="es-ES_tradnl" sz="1200" kern="1200" baseline="0" dirty="0" smtClean="0">
                <a:solidFill>
                  <a:schemeClr val="tx1"/>
                </a:solidFill>
                <a:effectLst/>
                <a:latin typeface="+mn-lt"/>
                <a:ea typeface="+mn-ea"/>
                <a:cs typeface="+mn-cs"/>
              </a:rPr>
              <a:t> de esta tesis se </a:t>
            </a:r>
            <a:r>
              <a:rPr lang="es-ES_tradnl" sz="1200" kern="1200" baseline="0" smtClean="0">
                <a:solidFill>
                  <a:schemeClr val="tx1"/>
                </a:solidFill>
                <a:effectLst/>
                <a:latin typeface="+mn-lt"/>
                <a:ea typeface="+mn-ea"/>
                <a:cs typeface="+mn-cs"/>
              </a:rPr>
              <a:t>han realizado </a:t>
            </a:r>
            <a:r>
              <a:rPr lang="es-ES_tradnl" smtClean="0">
                <a:solidFill>
                  <a:schemeClr val="tx1">
                    <a:lumMod val="75000"/>
                    <a:lumOff val="25000"/>
                  </a:schemeClr>
                </a:solidFill>
                <a:sym typeface="Wingdings" pitchFamily="2" charset="2"/>
              </a:rPr>
              <a:t>5 </a:t>
            </a:r>
            <a:r>
              <a:rPr lang="es-ES_tradnl" dirty="0" smtClean="0">
                <a:solidFill>
                  <a:schemeClr val="tx1">
                    <a:lumMod val="75000"/>
                    <a:lumOff val="25000"/>
                  </a:schemeClr>
                </a:solidFill>
                <a:sym typeface="Wingdings" pitchFamily="2" charset="2"/>
              </a:rPr>
              <a:t>publicaciones en revistas JCR y 4 publicaciones en congresos en el área de AAL y</a:t>
            </a:r>
            <a:r>
              <a:rPr lang="es-ES_tradnl" baseline="0" dirty="0" smtClean="0">
                <a:solidFill>
                  <a:schemeClr val="tx1">
                    <a:lumMod val="75000"/>
                    <a:lumOff val="25000"/>
                  </a:schemeClr>
                </a:solidFill>
                <a:sym typeface="Wingdings" pitchFamily="2" charset="2"/>
              </a:rPr>
              <a:t> HCI.</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baseline="0" dirty="0" smtClean="0">
              <a:solidFill>
                <a:schemeClr val="tx1">
                  <a:lumMod val="75000"/>
                  <a:lumOff val="25000"/>
                </a:schemeClr>
              </a:solidFill>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baseline="0" dirty="0" smtClean="0">
                <a:solidFill>
                  <a:schemeClr val="tx1">
                    <a:lumMod val="75000"/>
                    <a:lumOff val="25000"/>
                  </a:schemeClr>
                </a:solidFill>
                <a:sym typeface="Wingdings" pitchFamily="2" charset="2"/>
              </a:rPr>
              <a:t>Además, en el año 2012 se obtuvo el premio </a:t>
            </a:r>
            <a:r>
              <a:rPr lang="es-ES" sz="1200" dirty="0" smtClean="0">
                <a:solidFill>
                  <a:schemeClr val="tx1">
                    <a:lumMod val="75000"/>
                    <a:lumOff val="25000"/>
                  </a:schemeClr>
                </a:solidFill>
              </a:rPr>
              <a:t>Vía Inteligente por la aplicación </a:t>
            </a:r>
            <a:r>
              <a:rPr lang="es-ES" sz="1200" dirty="0" err="1" smtClean="0">
                <a:solidFill>
                  <a:schemeClr val="tx1">
                    <a:lumMod val="75000"/>
                    <a:lumOff val="25000"/>
                  </a:schemeClr>
                </a:solidFill>
              </a:rPr>
              <a:t>AssistedCity</a:t>
            </a:r>
            <a:r>
              <a:rPr lang="es-ES" sz="1200" dirty="0" smtClean="0">
                <a:solidFill>
                  <a:schemeClr val="tx1">
                    <a:lumMod val="75000"/>
                    <a:lumOff val="25000"/>
                  </a:schemeClr>
                </a:solidFill>
              </a:rPr>
              <a:t>.</a:t>
            </a:r>
            <a:endParaRPr lang="es-ES_tradnl" dirty="0" smtClean="0">
              <a:solidFill>
                <a:schemeClr val="tx1">
                  <a:lumMod val="75000"/>
                  <a:lumOff val="25000"/>
                </a:schemeClr>
              </a:solidFill>
              <a:sym typeface="Wingdings" pitchFamily="2" charset="2"/>
            </a:endParaRPr>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95</a:t>
            </a:fld>
            <a:endParaRPr lang="es-ES"/>
          </a:p>
        </p:txBody>
      </p:sp>
    </p:spTree>
    <p:extLst>
      <p:ext uri="{BB962C8B-B14F-4D97-AF65-F5344CB8AC3E}">
        <p14:creationId xmlns:p14="http://schemas.microsoft.com/office/powerpoint/2010/main" val="11099087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92500"/>
          </a:bodyPr>
          <a:lstStyle/>
          <a:p>
            <a:r>
              <a:rPr lang="es-ES" dirty="0" smtClean="0"/>
              <a:t>En cualquier</a:t>
            </a:r>
            <a:r>
              <a:rPr lang="es-ES" baseline="0" dirty="0" smtClean="0"/>
              <a:t> caso, y ya para finalizar con esta presentación, se han identificado algunos aspectos clave en los que sería interesante trabajar para mejorar la plataforma de adaptación.</a:t>
            </a:r>
          </a:p>
          <a:p>
            <a:endParaRPr lang="es-ES" baseline="0" dirty="0" smtClean="0"/>
          </a:p>
          <a:p>
            <a:r>
              <a:rPr lang="es-ES" baseline="0" dirty="0" smtClean="0"/>
              <a:t>En primer lugar, consideramos que resultaría muy útil incluir un módulo que se encargase de generar reglas de forma automática, adaptándolas en el tiempo según la experiencia contextual y de usabilidad del usuario. Así, partiendo de un conjunto de reglas genéricas, el sistema podría refinarse automáticamente sin la modificación por parte del desarrollador del conocimiento en la ontología o la intervención del propio usuario.</a:t>
            </a:r>
          </a:p>
          <a:p>
            <a:endParaRPr lang="es-ES" baseline="0" dirty="0" smtClean="0"/>
          </a:p>
          <a:p>
            <a:r>
              <a:rPr lang="es-ES" baseline="0" dirty="0" smtClean="0"/>
              <a:t>Por otro lado, aunque se ha demostrado la utilidad y funcionalidad del motor de razonamiento Pellet4android, pensamos que quizás se pudiera profundizar más en los resultados obtenidos en cuanto a rendimiento buscando </a:t>
            </a:r>
            <a:r>
              <a:rPr lang="es-ES" baseline="0" dirty="0" err="1" smtClean="0"/>
              <a:t>datasets</a:t>
            </a:r>
            <a:r>
              <a:rPr lang="es-ES" baseline="0" dirty="0" smtClean="0"/>
              <a:t> ya preparados para esta finalidad.</a:t>
            </a:r>
          </a:p>
          <a:p>
            <a:endParaRPr lang="es-ES" baseline="0" dirty="0" smtClean="0"/>
          </a:p>
          <a:p>
            <a:r>
              <a:rPr lang="es-ES" baseline="0" dirty="0" smtClean="0"/>
              <a:t>Además, sería de gran utilidad poder acceder a grupos de usuarios con discapacidades reales o duraderas para evaluar las ventajas que la plataforma puede aportarles.</a:t>
            </a:r>
          </a:p>
          <a:p>
            <a:endParaRPr lang="es-ES" baseline="0" dirty="0" smtClean="0"/>
          </a:p>
          <a:p>
            <a:r>
              <a:rPr lang="es-ES" baseline="0" dirty="0" smtClean="0"/>
              <a:t>Por último, pensamos que adelantar el uso de las métricas de usabilidad, incluyéndolas en la capa de modelado, podría mejorar el resultado de la adaptación.</a:t>
            </a:r>
          </a:p>
          <a:p>
            <a:endParaRPr lang="es-ES" baseline="0" dirty="0" smtClean="0"/>
          </a:p>
          <a:p>
            <a:r>
              <a:rPr lang="es-ES" baseline="0" dirty="0" smtClean="0"/>
              <a:t>Y con esto doy por finalizada mi exposición y quedo a su disposición para cuantas preguntas y observaciones estimen oportunas.</a:t>
            </a:r>
          </a:p>
          <a:p>
            <a:endParaRPr lang="es-ES" baseline="0" dirty="0" smtClean="0"/>
          </a:p>
          <a:p>
            <a:endParaRPr lang="es-ES" baseline="0" dirty="0" smtClean="0"/>
          </a:p>
        </p:txBody>
      </p:sp>
      <p:sp>
        <p:nvSpPr>
          <p:cNvPr id="4" name="3 Marcador de número de diapositiva"/>
          <p:cNvSpPr>
            <a:spLocks noGrp="1"/>
          </p:cNvSpPr>
          <p:nvPr>
            <p:ph type="sldNum" sz="quarter" idx="10"/>
          </p:nvPr>
        </p:nvSpPr>
        <p:spPr/>
        <p:txBody>
          <a:bodyPr/>
          <a:lstStyle/>
          <a:p>
            <a:fld id="{69D98C47-6F66-47DB-91F1-EC9A1D6B13FD}" type="slidenum">
              <a:rPr lang="es-ES" smtClean="0"/>
              <a:pPr/>
              <a:t>96</a:t>
            </a:fld>
            <a:endParaRPr lang="es-ES"/>
          </a:p>
        </p:txBody>
      </p:sp>
    </p:spTree>
    <p:extLst>
      <p:ext uri="{BB962C8B-B14F-4D97-AF65-F5344CB8AC3E}">
        <p14:creationId xmlns:p14="http://schemas.microsoft.com/office/powerpoint/2010/main" val="3527729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3115049C-3117-4D44-90B3-E40C1342A31E}" type="datetime1">
              <a:rPr lang="es-ES" smtClean="0"/>
              <a:pPr/>
              <a:t>09/03/2015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143FCB1-61D8-43D0-B6FF-8BAD951F14D4}" type="datetime1">
              <a:rPr lang="es-ES" smtClean="0"/>
              <a:pPr/>
              <a:t>09/03/2015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42192634-2FF7-4592-AABE-49BDBC3245B4}" type="datetime1">
              <a:rPr lang="es-ES" smtClean="0"/>
              <a:pPr/>
              <a:t>09/03/2015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6D98A7CB-0552-4BCA-BD82-939DB1369F55}" type="datetime1">
              <a:rPr lang="es-ES" smtClean="0"/>
              <a:pPr/>
              <a:t>09/03/2015</a:t>
            </a:fld>
            <a:endParaRPr lang="es-ES"/>
          </a:p>
        </p:txBody>
      </p:sp>
      <p:sp>
        <p:nvSpPr>
          <p:cNvPr id="5" name="4 Marcador de pie de página"/>
          <p:cNvSpPr>
            <a:spLocks noGrp="1"/>
          </p:cNvSpPr>
          <p:nvPr>
            <p:ph type="ftr" sz="quarter" idx="11"/>
          </p:nvPr>
        </p:nvSpPr>
        <p:spPr/>
        <p:txBody>
          <a:bodyPr/>
          <a:lstStyle/>
          <a:p>
            <a:fld id="{47DCDCB1-8EF3-4BF1-94E4-65B56A7817A6}" type="slidenum">
              <a:rPr lang="es-ES" smtClean="0"/>
              <a:pPr/>
              <a:t>‹#›</a:t>
            </a:fld>
            <a:endParaRPr lang="es-ES" dirty="0"/>
          </a:p>
        </p:txBody>
      </p:sp>
      <p:sp>
        <p:nvSpPr>
          <p:cNvPr id="6" name="5 Marcador de número de diapositiva"/>
          <p:cNvSpPr>
            <a:spLocks noGrp="1"/>
          </p:cNvSpPr>
          <p:nvPr>
            <p:ph type="sldNum" sz="quarter" idx="12"/>
          </p:nvPr>
        </p:nvSpPr>
        <p:spPr/>
        <p:txBody>
          <a:bodyPr/>
          <a:lstStyle/>
          <a:p>
            <a:fld id="{47DCDCB1-8EF3-4BF1-94E4-65B56A7817A6}" type="slidenum">
              <a:rPr lang="es-ES" smtClean="0"/>
              <a:pPr/>
              <a:t>‹#›</a:t>
            </a:fld>
            <a:endParaRPr lang="es-E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D499D605-274C-4DE7-AEB2-EF8AF31F8E76}" type="datetime1">
              <a:rPr lang="es-ES" smtClean="0"/>
              <a:pPr/>
              <a:t>09/03/2015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CA29497F-6F77-4D67-83B4-3A4EB348A119}" type="datetime1">
              <a:rPr lang="es-ES" smtClean="0"/>
              <a:pPr/>
              <a:t>09/03/2015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85A7D948-D4B6-48EA-9D69-D5AFB523B1AC}" type="datetime1">
              <a:rPr lang="es-ES" smtClean="0"/>
              <a:pPr/>
              <a:t>09/03/2015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B60D161B-279C-4BB0-AB1B-3F7A6CA1DE9D}" type="datetime1">
              <a:rPr lang="es-ES" smtClean="0"/>
              <a:pPr/>
              <a:t>09/03/2015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3026228-E5F0-4BF1-A050-F847B7A9B907}" type="datetime1">
              <a:rPr lang="es-ES" smtClean="0"/>
              <a:pPr/>
              <a:t>09/03/2015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2D95670-BAB1-4234-A853-3E0DF04CDC9B}" type="datetime1">
              <a:rPr lang="es-ES" smtClean="0"/>
              <a:pPr/>
              <a:t>09/03/2015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386EC4C-1BA7-4E0C-96D1-BD66E4202F0E}" type="datetime1">
              <a:rPr lang="es-ES" smtClean="0"/>
              <a:pPr/>
              <a:t>09/03/2015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7DCDCB1-8EF3-4BF1-94E4-65B56A7817A6}" type="slidenum">
              <a:rPr lang="es-ES" smtClean="0"/>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6F9BD-BF30-4E4A-914C-537152250000}" type="datetime1">
              <a:rPr lang="es-ES" smtClean="0"/>
              <a:pPr/>
              <a:t>09/03/2015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CDCB1-8EF3-4BF1-94E4-65B56A7817A6}" type="slidenum">
              <a:rPr lang="es-ES" smtClean="0"/>
              <a:pPr/>
              <a:t>‹#›</a:t>
            </a:fld>
            <a:endParaRPr lang="es-ES"/>
          </a:p>
        </p:txBody>
      </p:sp>
      <p:sp>
        <p:nvSpPr>
          <p:cNvPr id="12" name="11 Rectángulo redondeado"/>
          <p:cNvSpPr/>
          <p:nvPr/>
        </p:nvSpPr>
        <p:spPr>
          <a:xfrm>
            <a:off x="-507" y="188640"/>
            <a:ext cx="1665835" cy="7200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12 Rectángulo redondeado"/>
          <p:cNvSpPr/>
          <p:nvPr/>
        </p:nvSpPr>
        <p:spPr>
          <a:xfrm>
            <a:off x="1722468" y="188640"/>
            <a:ext cx="3326472" cy="7200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13 Rectángulo redondeado"/>
          <p:cNvSpPr/>
          <p:nvPr/>
        </p:nvSpPr>
        <p:spPr>
          <a:xfrm>
            <a:off x="6040226" y="187572"/>
            <a:ext cx="2608130" cy="7200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5" name="14 Rectángulo redondeado"/>
          <p:cNvSpPr/>
          <p:nvPr/>
        </p:nvSpPr>
        <p:spPr>
          <a:xfrm>
            <a:off x="5106080" y="188640"/>
            <a:ext cx="877006" cy="69872"/>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6" name="15 Rectángulo redondeado"/>
          <p:cNvSpPr/>
          <p:nvPr/>
        </p:nvSpPr>
        <p:spPr>
          <a:xfrm>
            <a:off x="8705498" y="188640"/>
            <a:ext cx="438503" cy="69872"/>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w3.org/Submission/SWR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morelab.deusto.es/imhotep/"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6.tif"/><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usability.gov/how-to-and-tools/methods/system-usability-scale.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edlectrico/Pellet4Android/"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87524" y="980728"/>
            <a:ext cx="8568952" cy="1614041"/>
          </a:xfrm>
        </p:spPr>
        <p:txBody>
          <a:bodyPr>
            <a:normAutofit fontScale="90000"/>
          </a:bodyPr>
          <a:lstStyle/>
          <a:p>
            <a:r>
              <a:rPr lang="es-ES" b="1" dirty="0" err="1" smtClean="0">
                <a:solidFill>
                  <a:schemeClr val="tx1">
                    <a:lumMod val="75000"/>
                    <a:lumOff val="25000"/>
                  </a:schemeClr>
                </a:solidFill>
              </a:rPr>
              <a:t>Dynamic</a:t>
            </a:r>
            <a:r>
              <a:rPr lang="es-ES" b="1" dirty="0" smtClean="0">
                <a:solidFill>
                  <a:schemeClr val="tx1">
                    <a:lumMod val="75000"/>
                    <a:lumOff val="25000"/>
                  </a:schemeClr>
                </a:solidFill>
              </a:rPr>
              <a:t> </a:t>
            </a:r>
            <a:r>
              <a:rPr lang="es-ES" b="1" dirty="0" err="1" smtClean="0">
                <a:solidFill>
                  <a:schemeClr val="tx1">
                    <a:lumMod val="75000"/>
                    <a:lumOff val="25000"/>
                  </a:schemeClr>
                </a:solidFill>
              </a:rPr>
              <a:t>User</a:t>
            </a:r>
            <a:r>
              <a:rPr lang="es-ES" b="1" dirty="0" smtClean="0">
                <a:solidFill>
                  <a:schemeClr val="tx1">
                    <a:lumMod val="75000"/>
                    <a:lumOff val="25000"/>
                  </a:schemeClr>
                </a:solidFill>
              </a:rPr>
              <a:t> Interface </a:t>
            </a:r>
            <a:r>
              <a:rPr lang="es-ES" b="1" dirty="0" err="1" smtClean="0">
                <a:solidFill>
                  <a:schemeClr val="tx1">
                    <a:lumMod val="75000"/>
                    <a:lumOff val="25000"/>
                  </a:schemeClr>
                </a:solidFill>
              </a:rPr>
              <a:t>Adaptation</a:t>
            </a:r>
            <a:r>
              <a:rPr lang="es-ES" b="1" dirty="0" smtClean="0">
                <a:solidFill>
                  <a:schemeClr val="tx1">
                    <a:lumMod val="75000"/>
                    <a:lumOff val="25000"/>
                  </a:schemeClr>
                </a:solidFill>
              </a:rPr>
              <a:t> </a:t>
            </a:r>
            <a:r>
              <a:rPr lang="es-ES" b="1" dirty="0" err="1" smtClean="0">
                <a:solidFill>
                  <a:schemeClr val="tx1">
                    <a:lumMod val="75000"/>
                    <a:lumOff val="25000"/>
                  </a:schemeClr>
                </a:solidFill>
              </a:rPr>
              <a:t>Engine</a:t>
            </a:r>
            <a:r>
              <a:rPr lang="es-ES" b="1" dirty="0" smtClean="0">
                <a:solidFill>
                  <a:schemeClr val="tx1">
                    <a:lumMod val="75000"/>
                    <a:lumOff val="25000"/>
                  </a:schemeClr>
                </a:solidFill>
              </a:rPr>
              <a:t> </a:t>
            </a:r>
            <a:r>
              <a:rPr lang="es-ES" b="1" dirty="0" err="1" smtClean="0">
                <a:solidFill>
                  <a:schemeClr val="tx1">
                    <a:lumMod val="75000"/>
                    <a:lumOff val="25000"/>
                  </a:schemeClr>
                </a:solidFill>
              </a:rPr>
              <a:t>Through</a:t>
            </a:r>
            <a:r>
              <a:rPr lang="es-ES" b="1" dirty="0" smtClean="0">
                <a:solidFill>
                  <a:schemeClr val="tx1">
                    <a:lumMod val="75000"/>
                    <a:lumOff val="25000"/>
                  </a:schemeClr>
                </a:solidFill>
              </a:rPr>
              <a:t> </a:t>
            </a:r>
            <a:r>
              <a:rPr lang="es-ES" b="1" dirty="0" err="1" smtClean="0">
                <a:solidFill>
                  <a:schemeClr val="tx1">
                    <a:lumMod val="75000"/>
                    <a:lumOff val="25000"/>
                  </a:schemeClr>
                </a:solidFill>
              </a:rPr>
              <a:t>Semantic</a:t>
            </a:r>
            <a:r>
              <a:rPr lang="es-ES" b="1" dirty="0" smtClean="0">
                <a:solidFill>
                  <a:schemeClr val="tx1">
                    <a:lumMod val="75000"/>
                    <a:lumOff val="25000"/>
                  </a:schemeClr>
                </a:solidFill>
              </a:rPr>
              <a:t> </a:t>
            </a:r>
            <a:r>
              <a:rPr lang="es-ES" b="1" dirty="0" err="1" smtClean="0">
                <a:solidFill>
                  <a:schemeClr val="tx1">
                    <a:lumMod val="75000"/>
                    <a:lumOff val="25000"/>
                  </a:schemeClr>
                </a:solidFill>
              </a:rPr>
              <a:t>Modelling</a:t>
            </a:r>
            <a:r>
              <a:rPr lang="es-ES" b="1" dirty="0" smtClean="0">
                <a:solidFill>
                  <a:schemeClr val="tx1">
                    <a:lumMod val="75000"/>
                    <a:lumOff val="25000"/>
                  </a:schemeClr>
                </a:solidFill>
              </a:rPr>
              <a:t> and </a:t>
            </a:r>
            <a:r>
              <a:rPr lang="es-ES" b="1" dirty="0" err="1" smtClean="0">
                <a:solidFill>
                  <a:schemeClr val="tx1">
                    <a:lumMod val="75000"/>
                    <a:lumOff val="25000"/>
                  </a:schemeClr>
                </a:solidFill>
              </a:rPr>
              <a:t>Reasoning</a:t>
            </a:r>
            <a:r>
              <a:rPr lang="es-ES" b="1" dirty="0" smtClean="0">
                <a:solidFill>
                  <a:schemeClr val="tx1">
                    <a:lumMod val="75000"/>
                    <a:lumOff val="25000"/>
                  </a:schemeClr>
                </a:solidFill>
              </a:rPr>
              <a:t> in Mobile </a:t>
            </a:r>
            <a:r>
              <a:rPr lang="es-ES" b="1" dirty="0" err="1" smtClean="0">
                <a:solidFill>
                  <a:schemeClr val="tx1">
                    <a:lumMod val="75000"/>
                    <a:lumOff val="25000"/>
                  </a:schemeClr>
                </a:solidFill>
              </a:rPr>
              <a:t>Devices</a:t>
            </a:r>
            <a:endParaRPr lang="es-ES" b="1" dirty="0">
              <a:solidFill>
                <a:schemeClr val="tx1">
                  <a:lumMod val="75000"/>
                  <a:lumOff val="25000"/>
                </a:schemeClr>
              </a:solidFill>
            </a:endParaRPr>
          </a:p>
        </p:txBody>
      </p:sp>
      <p:sp>
        <p:nvSpPr>
          <p:cNvPr id="3" name="2 Subtítulo"/>
          <p:cNvSpPr>
            <a:spLocks noGrp="1"/>
          </p:cNvSpPr>
          <p:nvPr>
            <p:ph type="subTitle" idx="1"/>
          </p:nvPr>
        </p:nvSpPr>
        <p:spPr>
          <a:xfrm>
            <a:off x="1371600" y="3429000"/>
            <a:ext cx="6400800" cy="1752600"/>
          </a:xfrm>
        </p:spPr>
        <p:txBody>
          <a:bodyPr>
            <a:normAutofit fontScale="92500"/>
          </a:bodyPr>
          <a:lstStyle/>
          <a:p>
            <a:r>
              <a:rPr lang="es-ES" dirty="0" smtClean="0">
                <a:solidFill>
                  <a:schemeClr val="tx1">
                    <a:lumMod val="75000"/>
                    <a:lumOff val="25000"/>
                  </a:schemeClr>
                </a:solidFill>
              </a:rPr>
              <a:t> Tesis presentada por Eduardo Castillejo</a:t>
            </a:r>
          </a:p>
          <a:p>
            <a:r>
              <a:rPr lang="es-ES" dirty="0" smtClean="0">
                <a:solidFill>
                  <a:schemeClr val="tx1">
                    <a:lumMod val="75000"/>
                    <a:lumOff val="25000"/>
                  </a:schemeClr>
                </a:solidFill>
              </a:rPr>
              <a:t>Dirigida por Diego López-de-</a:t>
            </a:r>
            <a:r>
              <a:rPr lang="es-ES" dirty="0" err="1" smtClean="0">
                <a:solidFill>
                  <a:schemeClr val="tx1">
                    <a:lumMod val="75000"/>
                    <a:lumOff val="25000"/>
                  </a:schemeClr>
                </a:solidFill>
              </a:rPr>
              <a:t>Ipiña</a:t>
            </a:r>
            <a:r>
              <a:rPr lang="es-ES" dirty="0" smtClean="0">
                <a:solidFill>
                  <a:schemeClr val="tx1">
                    <a:lumMod val="75000"/>
                    <a:lumOff val="25000"/>
                  </a:schemeClr>
                </a:solidFill>
              </a:rPr>
              <a:t> y </a:t>
            </a:r>
            <a:r>
              <a:rPr lang="es-ES" dirty="0">
                <a:solidFill>
                  <a:schemeClr val="tx1">
                    <a:lumMod val="75000"/>
                    <a:lumOff val="25000"/>
                  </a:schemeClr>
                </a:solidFill>
              </a:rPr>
              <a:t>Aitor Almeida</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a:t>
            </a:fld>
            <a:endParaRPr lang="es-ES"/>
          </a:p>
        </p:txBody>
      </p:sp>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5085184"/>
            <a:ext cx="1680998" cy="1360886"/>
          </a:xfrm>
          <a:prstGeom prst="rect">
            <a:avLst/>
          </a:prstGeom>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5276608"/>
            <a:ext cx="2442588" cy="978038"/>
          </a:xfrm>
          <a:prstGeom prst="rect">
            <a:avLst/>
          </a:prstGeom>
        </p:spPr>
      </p:pic>
      <p:sp>
        <p:nvSpPr>
          <p:cNvPr id="6" name="5 CuadroTexto"/>
          <p:cNvSpPr txBox="1"/>
          <p:nvPr/>
        </p:nvSpPr>
        <p:spPr>
          <a:xfrm>
            <a:off x="3167844" y="5517232"/>
            <a:ext cx="2808312" cy="369332"/>
          </a:xfrm>
          <a:prstGeom prst="rect">
            <a:avLst/>
          </a:prstGeom>
          <a:noFill/>
        </p:spPr>
        <p:txBody>
          <a:bodyPr wrap="square" rtlCol="0">
            <a:spAutoFit/>
          </a:bodyPr>
          <a:lstStyle/>
          <a:p>
            <a:pPr algn="ctr"/>
            <a:r>
              <a:rPr lang="es-ES" dirty="0" smtClean="0"/>
              <a:t>Bilbao, 9 de Marzo de 2015</a:t>
            </a:r>
            <a:endParaRPr lang="es-ES" dirty="0"/>
          </a:p>
        </p:txBody>
      </p:sp>
      <p:sp>
        <p:nvSpPr>
          <p:cNvPr id="8" name="7 Rectángulo"/>
          <p:cNvSpPr/>
          <p:nvPr/>
        </p:nvSpPr>
        <p:spPr>
          <a:xfrm>
            <a:off x="0" y="0"/>
            <a:ext cx="9144000" cy="4046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7DCDCB1-8EF3-4BF1-94E4-65B56A7817A6}" type="slidenum">
              <a:rPr lang="es-ES" smtClean="0"/>
              <a:pPr/>
              <a:t>10</a:t>
            </a:fld>
            <a:endParaRPr lang="es-ES"/>
          </a:p>
        </p:txBody>
      </p:sp>
      <p:grpSp>
        <p:nvGrpSpPr>
          <p:cNvPr id="3" name="2 Grupo"/>
          <p:cNvGrpSpPr/>
          <p:nvPr/>
        </p:nvGrpSpPr>
        <p:grpSpPr>
          <a:xfrm>
            <a:off x="107504" y="404664"/>
            <a:ext cx="2319645" cy="5047120"/>
            <a:chOff x="-2108" y="404664"/>
            <a:chExt cx="2319645" cy="5047120"/>
          </a:xfrm>
        </p:grpSpPr>
        <p:pic>
          <p:nvPicPr>
            <p:cNvPr id="1033" name="Picture 9" descr="C:\Users\edlectrico\Desktop\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43" y="2060848"/>
              <a:ext cx="1587620" cy="2736304"/>
            </a:xfrm>
            <a:prstGeom prst="rect">
              <a:avLst/>
            </a:prstGeom>
            <a:blipFill dpi="0" rotWithShape="1">
              <a:blip r:embed="rId4">
                <a:alphaModFix amt="0"/>
              </a:blip>
              <a:srcRect/>
              <a:tile tx="0" ty="0" sx="100000" sy="100000" flip="none" algn="tl"/>
            </a:blipFill>
          </p:spPr>
        </p:pic>
        <p:sp>
          <p:nvSpPr>
            <p:cNvPr id="6" name="5 CuadroTexto"/>
            <p:cNvSpPr txBox="1"/>
            <p:nvPr/>
          </p:nvSpPr>
          <p:spPr>
            <a:xfrm>
              <a:off x="196865" y="4867009"/>
              <a:ext cx="2120672" cy="584775"/>
            </a:xfrm>
            <a:prstGeom prst="rect">
              <a:avLst/>
            </a:prstGeom>
          </p:spPr>
          <p:txBody>
            <a:bodyPr vert="horz" lIns="91440" tIns="45720" rIns="91440" bIns="45720" rtlCol="0">
              <a:normAutofit/>
            </a:bodyPr>
            <a:lstStyle>
              <a:lvl1pPr marL="342900" indent="-342900" algn="ctr">
                <a:spcBef>
                  <a:spcPct val="20000"/>
                </a:spcBef>
                <a:buFont typeface="Arial" pitchFamily="34" charset="0"/>
                <a:buNone/>
                <a:defRPr sz="3200">
                  <a:solidFill>
                    <a:schemeClr val="tx1">
                      <a:lumMod val="75000"/>
                      <a:lumOff val="25000"/>
                    </a:schemeClr>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dirty="0"/>
                <a:t>Usuario</a:t>
              </a:r>
            </a:p>
          </p:txBody>
        </p:sp>
        <p:sp>
          <p:nvSpPr>
            <p:cNvPr id="20" name="19 Rectángulo"/>
            <p:cNvSpPr/>
            <p:nvPr/>
          </p:nvSpPr>
          <p:spPr>
            <a:xfrm>
              <a:off x="-2108" y="404664"/>
              <a:ext cx="2298189" cy="446234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 name="4 Grupo"/>
          <p:cNvGrpSpPr/>
          <p:nvPr/>
        </p:nvGrpSpPr>
        <p:grpSpPr>
          <a:xfrm>
            <a:off x="6372200" y="1560730"/>
            <a:ext cx="2664296" cy="3891055"/>
            <a:chOff x="6516216" y="1560730"/>
            <a:chExt cx="2664296" cy="3891055"/>
          </a:xfrm>
        </p:grpSpPr>
        <p:pic>
          <p:nvPicPr>
            <p:cNvPr id="1035" name="Picture 11" descr="C:\Users\edlectrico\Desktop\contex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232" y="2251608"/>
              <a:ext cx="2267881" cy="2354783"/>
            </a:xfrm>
            <a:prstGeom prst="rect">
              <a:avLst/>
            </a:prstGeom>
            <a:blipFill dpi="0" rotWithShape="1">
              <a:blip r:embed="rId4">
                <a:alphaModFix amt="0"/>
              </a:blip>
              <a:srcRect/>
              <a:tile tx="0" ty="0" sx="100000" sy="100000" flip="none" algn="tl"/>
            </a:blipFill>
          </p:spPr>
        </p:pic>
        <p:sp>
          <p:nvSpPr>
            <p:cNvPr id="19" name="18 CuadroTexto"/>
            <p:cNvSpPr txBox="1"/>
            <p:nvPr/>
          </p:nvSpPr>
          <p:spPr>
            <a:xfrm>
              <a:off x="6589053" y="4867010"/>
              <a:ext cx="2160240" cy="584775"/>
            </a:xfrm>
            <a:prstGeom prst="rect">
              <a:avLst/>
            </a:prstGeom>
          </p:spPr>
          <p:txBody>
            <a:bodyPr vert="horz" lIns="91440" tIns="45720" rIns="91440" bIns="45720" rtlCol="0">
              <a:normAutofit/>
            </a:bodyPr>
            <a:lstStyle>
              <a:defPPr>
                <a:defRPr lang="es-ES"/>
              </a:defPPr>
              <a:lvl1pPr marL="342900" indent="-342900" algn="ctr">
                <a:spcBef>
                  <a:spcPct val="20000"/>
                </a:spcBef>
                <a:buFont typeface="Arial" pitchFamily="34" charset="0"/>
                <a:buNone/>
                <a:defRPr sz="3200">
                  <a:solidFill>
                    <a:schemeClr val="tx1">
                      <a:lumMod val="75000"/>
                      <a:lumOff val="25000"/>
                    </a:schemeClr>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dirty="0"/>
                <a:t>Contexto</a:t>
              </a:r>
            </a:p>
          </p:txBody>
        </p:sp>
        <p:sp>
          <p:nvSpPr>
            <p:cNvPr id="21" name="20 Rectángulo"/>
            <p:cNvSpPr/>
            <p:nvPr/>
          </p:nvSpPr>
          <p:spPr>
            <a:xfrm>
              <a:off x="6516216" y="1560730"/>
              <a:ext cx="2664296" cy="331236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9064" y="1467265"/>
            <a:ext cx="3567961" cy="3749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7 Grupo"/>
          <p:cNvGrpSpPr/>
          <p:nvPr/>
        </p:nvGrpSpPr>
        <p:grpSpPr>
          <a:xfrm>
            <a:off x="1898138" y="5274439"/>
            <a:ext cx="3078705" cy="1538937"/>
            <a:chOff x="1898138" y="5266225"/>
            <a:chExt cx="3078705" cy="1538937"/>
          </a:xfrm>
        </p:grpSpPr>
        <p:sp>
          <p:nvSpPr>
            <p:cNvPr id="7" name="6 CuadroTexto"/>
            <p:cNvSpPr txBox="1"/>
            <p:nvPr/>
          </p:nvSpPr>
          <p:spPr>
            <a:xfrm>
              <a:off x="1898138" y="5743305"/>
              <a:ext cx="2160240" cy="584775"/>
            </a:xfrm>
            <a:prstGeom prst="rect">
              <a:avLst/>
            </a:prstGeom>
          </p:spPr>
          <p:txBody>
            <a:bodyPr vert="horz" lIns="91440" tIns="45720" rIns="91440" bIns="45720" rtlCol="0">
              <a:normAutofit/>
            </a:bodyPr>
            <a:lstStyle>
              <a:defPPr>
                <a:defRPr lang="es-ES"/>
              </a:defPPr>
              <a:lvl1pPr marL="342900" indent="-342900" algn="ctr">
                <a:spcBef>
                  <a:spcPct val="20000"/>
                </a:spcBef>
                <a:buFont typeface="Arial" pitchFamily="34" charset="0"/>
                <a:buNone/>
                <a:defRPr sz="3200">
                  <a:solidFill>
                    <a:schemeClr val="tx1">
                      <a:lumMod val="75000"/>
                      <a:lumOff val="25000"/>
                    </a:schemeClr>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dirty="0"/>
                <a:t>Dispositivo</a:t>
              </a:r>
            </a:p>
          </p:txBody>
        </p:sp>
        <p:pic>
          <p:nvPicPr>
            <p:cNvPr id="1034" name="Picture 10" descr="C:\Users\edlectrico\Desktop\mobi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4340" y="5385193"/>
              <a:ext cx="807700" cy="1301002"/>
            </a:xfrm>
            <a:prstGeom prst="rect">
              <a:avLst/>
            </a:prstGeom>
            <a:blipFill dpi="0" rotWithShape="1">
              <a:blip r:embed="rId4">
                <a:alphaModFix amt="0"/>
              </a:blip>
              <a:srcRect/>
              <a:tile tx="0" ty="0" sx="100000" sy="100000" flip="none" algn="tl"/>
            </a:blipFill>
          </p:spPr>
        </p:pic>
        <p:sp>
          <p:nvSpPr>
            <p:cNvPr id="22" name="21 Rectángulo"/>
            <p:cNvSpPr/>
            <p:nvPr/>
          </p:nvSpPr>
          <p:spPr>
            <a:xfrm>
              <a:off x="4082819" y="5266225"/>
              <a:ext cx="894024" cy="153893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 name="1 Título"/>
          <p:cNvSpPr>
            <a:spLocks noGrp="1"/>
          </p:cNvSpPr>
          <p:nvPr>
            <p:ph type="title"/>
          </p:nvPr>
        </p:nvSpPr>
        <p:spPr/>
        <p:txBody>
          <a:bodyPr vert="horz" lIns="91440" tIns="45720" rIns="91440" bIns="45720" rtlCol="0" anchor="ctr">
            <a:normAutofit/>
          </a:bodyPr>
          <a:lstStyle/>
          <a:p>
            <a:r>
              <a:rPr lang="es-ES" b="1" dirty="0">
                <a:solidFill>
                  <a:schemeClr val="tx1">
                    <a:lumMod val="75000"/>
                    <a:lumOff val="25000"/>
                  </a:schemeClr>
                </a:solidFill>
              </a:rPr>
              <a:t>Participantes en el dominio</a:t>
            </a:r>
          </a:p>
        </p:txBody>
      </p:sp>
      <p:sp>
        <p:nvSpPr>
          <p:cNvPr id="18"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19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Problema 1</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lstStyle/>
          <a:p>
            <a:pPr algn="ctr">
              <a:buFont typeface="Arial" pitchFamily="34" charset="0"/>
              <a:buNone/>
            </a:pPr>
            <a:endParaRPr lang="es-ES" dirty="0" smtClean="0">
              <a:solidFill>
                <a:schemeClr val="tx1">
                  <a:lumMod val="75000"/>
                  <a:lumOff val="25000"/>
                </a:schemeClr>
              </a:solidFill>
            </a:endParaRPr>
          </a:p>
          <a:p>
            <a:pPr algn="ctr">
              <a:buFont typeface="Arial" pitchFamily="34" charset="0"/>
              <a:buNone/>
            </a:pPr>
            <a:r>
              <a:rPr lang="es-ES" dirty="0" smtClean="0">
                <a:solidFill>
                  <a:schemeClr val="tx1">
                    <a:lumMod val="75000"/>
                    <a:lumOff val="25000"/>
                  </a:schemeClr>
                </a:solidFill>
              </a:rPr>
              <a:t>Capacidades/discapacidades del usuario:</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11</a:t>
            </a:fld>
            <a:endParaRPr lang="es-ES"/>
          </a:p>
        </p:txBody>
      </p:sp>
      <p:sp>
        <p:nvSpPr>
          <p:cNvPr id="9"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4 Rectángulo redondeado"/>
          <p:cNvSpPr/>
          <p:nvPr/>
        </p:nvSpPr>
        <p:spPr>
          <a:xfrm>
            <a:off x="143509"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1007604" y="3284984"/>
            <a:ext cx="7128792" cy="1728192"/>
          </a:xfrm>
          <a:prstGeom prst="roundRect">
            <a:avLst/>
          </a:prstGeom>
          <a:solidFill>
            <a:schemeClr val="accent1">
              <a:lumMod val="20000"/>
              <a:lumOff val="80000"/>
              <a:alpha val="5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chemeClr val="tx1">
                    <a:lumMod val="75000"/>
                    <a:lumOff val="25000"/>
                  </a:schemeClr>
                </a:solidFill>
              </a:rPr>
              <a:t>REALIDAD vs. PRACTICIDAD</a:t>
            </a:r>
          </a:p>
          <a:p>
            <a:pPr algn="ctr"/>
            <a:endParaRPr lang="en-US" sz="2800" dirty="0">
              <a:solidFill>
                <a:schemeClr val="tx1">
                  <a:lumMod val="75000"/>
                  <a:lumOff val="25000"/>
                </a:schemeClr>
              </a:solidFill>
            </a:endParaRPr>
          </a:p>
          <a:p>
            <a:pPr algn="ctr"/>
            <a:r>
              <a:rPr lang="en-US" sz="2800" dirty="0">
                <a:solidFill>
                  <a:schemeClr val="tx1">
                    <a:lumMod val="75000"/>
                    <a:lumOff val="25000"/>
                  </a:schemeClr>
                </a:solidFill>
              </a:rPr>
              <a:t>DISCAPACIDAD CONTEXTUAL/TEMPORAL</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Problema 1</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lstStyle/>
          <a:p>
            <a:pPr algn="ctr">
              <a:buNone/>
            </a:pPr>
            <a:r>
              <a:rPr lang="es-ES" dirty="0" smtClean="0">
                <a:solidFill>
                  <a:schemeClr val="tx1">
                    <a:lumMod val="75000"/>
                    <a:lumOff val="25000"/>
                  </a:schemeClr>
                </a:solidFill>
              </a:rPr>
              <a:t>REALIDAD </a:t>
            </a:r>
            <a:r>
              <a:rPr lang="es-ES" dirty="0">
                <a:solidFill>
                  <a:schemeClr val="tx1">
                    <a:lumMod val="75000"/>
                    <a:lumOff val="25000"/>
                  </a:schemeClr>
                </a:solidFill>
              </a:rPr>
              <a:t>vs. </a:t>
            </a:r>
            <a:r>
              <a:rPr lang="es-ES" dirty="0" smtClean="0">
                <a:solidFill>
                  <a:schemeClr val="tx1">
                    <a:lumMod val="75000"/>
                    <a:lumOff val="25000"/>
                  </a:schemeClr>
                </a:solidFill>
              </a:rPr>
              <a:t>PRACTICIDAD</a:t>
            </a:r>
          </a:p>
          <a:p>
            <a:pPr algn="ctr">
              <a:buNone/>
            </a:pPr>
            <a:endParaRPr lang="es-ES" dirty="0" smtClean="0">
              <a:solidFill>
                <a:schemeClr val="tx1">
                  <a:lumMod val="75000"/>
                  <a:lumOff val="25000"/>
                </a:schemeClr>
              </a:solidFill>
            </a:endParaRPr>
          </a:p>
          <a:p>
            <a:r>
              <a:rPr lang="es-ES" dirty="0" smtClean="0">
                <a:solidFill>
                  <a:schemeClr val="tx1">
                    <a:lumMod val="75000"/>
                    <a:lumOff val="25000"/>
                  </a:schemeClr>
                </a:solidFill>
              </a:rPr>
              <a:t>Número de dioptrías…</a:t>
            </a:r>
          </a:p>
          <a:p>
            <a:r>
              <a:rPr lang="es-ES" dirty="0" smtClean="0">
                <a:solidFill>
                  <a:schemeClr val="tx1">
                    <a:lumMod val="75000"/>
                    <a:lumOff val="25000"/>
                  </a:schemeClr>
                </a:solidFill>
              </a:rPr>
              <a:t>Porcentaje de pérdida de audición…</a:t>
            </a:r>
          </a:p>
          <a:p>
            <a:pPr marL="0" indent="0">
              <a:buNone/>
            </a:pPr>
            <a:endParaRPr lang="es-ES"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12</a:t>
            </a:fld>
            <a:endParaRPr lang="es-ES"/>
          </a:p>
        </p:txBody>
      </p:sp>
      <p:sp>
        <p:nvSpPr>
          <p:cNvPr id="5" name="Rounded Rectangle 4"/>
          <p:cNvSpPr/>
          <p:nvPr/>
        </p:nvSpPr>
        <p:spPr>
          <a:xfrm>
            <a:off x="1547664" y="4621927"/>
            <a:ext cx="6048672" cy="1561622"/>
          </a:xfrm>
          <a:prstGeom prst="round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s-ES" sz="2800" dirty="0">
                <a:solidFill>
                  <a:schemeClr val="tx1">
                    <a:lumMod val="75000"/>
                    <a:lumOff val="25000"/>
                  </a:schemeClr>
                </a:solidFill>
              </a:rPr>
              <a:t>Es difícil </a:t>
            </a:r>
            <a:r>
              <a:rPr lang="es-ES" sz="2800" b="1" dirty="0">
                <a:solidFill>
                  <a:schemeClr val="tx1">
                    <a:lumMod val="75000"/>
                    <a:lumOff val="25000"/>
                  </a:schemeClr>
                </a:solidFill>
              </a:rPr>
              <a:t>identificar la discapacidad </a:t>
            </a:r>
            <a:r>
              <a:rPr lang="es-ES" sz="2800" dirty="0">
                <a:solidFill>
                  <a:schemeClr val="tx1">
                    <a:lumMod val="75000"/>
                    <a:lumOff val="25000"/>
                  </a:schemeClr>
                </a:solidFill>
              </a:rPr>
              <a:t>exacta de entre todas las dolencias posibles </a:t>
            </a:r>
            <a:r>
              <a:rPr lang="es-ES" sz="2800" b="1" dirty="0">
                <a:solidFill>
                  <a:schemeClr val="tx1">
                    <a:lumMod val="75000"/>
                    <a:lumOff val="25000"/>
                  </a:schemeClr>
                </a:solidFill>
              </a:rPr>
              <a:t>y</a:t>
            </a:r>
            <a:r>
              <a:rPr lang="es-ES" sz="2800" dirty="0">
                <a:solidFill>
                  <a:schemeClr val="tx1">
                    <a:lumMod val="75000"/>
                    <a:lumOff val="25000"/>
                  </a:schemeClr>
                </a:solidFill>
              </a:rPr>
              <a:t>, además, </a:t>
            </a:r>
            <a:r>
              <a:rPr lang="es-ES" sz="2800" b="1" dirty="0" smtClean="0">
                <a:solidFill>
                  <a:schemeClr val="tx1">
                    <a:lumMod val="75000"/>
                    <a:lumOff val="25000"/>
                  </a:schemeClr>
                </a:solidFill>
              </a:rPr>
              <a:t>medirla</a:t>
            </a:r>
            <a:endParaRPr lang="es-ES" sz="2800" dirty="0">
              <a:solidFill>
                <a:schemeClr val="tx1">
                  <a:lumMod val="75000"/>
                  <a:lumOff val="25000"/>
                </a:schemeClr>
              </a:solidFill>
            </a:endParaRPr>
          </a:p>
        </p:txBody>
      </p:sp>
      <p:sp>
        <p:nvSpPr>
          <p:cNvPr id="7"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4 Rectángulo redondeado"/>
          <p:cNvSpPr/>
          <p:nvPr/>
        </p:nvSpPr>
        <p:spPr>
          <a:xfrm>
            <a:off x="143509" y="188640"/>
            <a:ext cx="97210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323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Problema 1</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lstStyle/>
          <a:p>
            <a:pPr algn="ctr">
              <a:buNone/>
            </a:pPr>
            <a:r>
              <a:rPr lang="es-ES" dirty="0" smtClean="0">
                <a:solidFill>
                  <a:schemeClr val="tx1">
                    <a:lumMod val="75000"/>
                    <a:lumOff val="25000"/>
                  </a:schemeClr>
                </a:solidFill>
              </a:rPr>
              <a:t>DISCAPACIDAD CONTEXTUAL/TEMPORAL</a:t>
            </a:r>
          </a:p>
          <a:p>
            <a:pPr algn="ctr">
              <a:buNone/>
            </a:pPr>
            <a:endParaRPr lang="es-ES" dirty="0" smtClean="0">
              <a:solidFill>
                <a:schemeClr val="tx1">
                  <a:lumMod val="75000"/>
                  <a:lumOff val="25000"/>
                </a:schemeClr>
              </a:solidFill>
            </a:endParaRPr>
          </a:p>
          <a:p>
            <a:r>
              <a:rPr lang="es-ES" dirty="0" smtClean="0">
                <a:solidFill>
                  <a:schemeClr val="tx1">
                    <a:lumMod val="75000"/>
                    <a:lumOff val="25000"/>
                  </a:schemeClr>
                </a:solidFill>
              </a:rPr>
              <a:t>¿Cómo nos comportamos en entornos de interacción poco favorables?</a:t>
            </a:r>
            <a:endParaRPr lang="es-ES"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13</a:t>
            </a:fld>
            <a:endParaRPr lang="es-ES"/>
          </a:p>
        </p:txBody>
      </p:sp>
      <p:pic>
        <p:nvPicPr>
          <p:cNvPr id="2051" name="Picture 3" descr="C:\Users\edlectrico\Downloads\New folder\ShoutAtPhone.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788941"/>
            <a:ext cx="4055855" cy="2852619"/>
          </a:xfrm>
          <a:prstGeom prst="rect">
            <a:avLst/>
          </a:prstGeom>
          <a:noFill/>
          <a:extLst>
            <a:ext uri="{909E8E84-426E-40DD-AFC4-6F175D3DCCD1}">
              <a14:hiddenFill xmlns:a14="http://schemas.microsoft.com/office/drawing/2010/main">
                <a:solidFill>
                  <a:srgbClr val="FFFFFF"/>
                </a:solidFill>
              </a14:hiddenFill>
            </a:ext>
          </a:extLst>
        </p:spPr>
      </p:pic>
      <p:sp>
        <p:nvSpPr>
          <p:cNvPr id="7" name="2 Marcador de contenido"/>
          <p:cNvSpPr txBox="1">
            <a:spLocks/>
          </p:cNvSpPr>
          <p:nvPr/>
        </p:nvSpPr>
        <p:spPr>
          <a:xfrm>
            <a:off x="539552" y="1462205"/>
            <a:ext cx="8229600" cy="2110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smtClean="0">
              <a:solidFill>
                <a:schemeClr val="tx1">
                  <a:lumMod val="75000"/>
                  <a:lumOff val="25000"/>
                </a:schemeClr>
              </a:solidFill>
            </a:endParaRPr>
          </a:p>
        </p:txBody>
      </p:sp>
      <p:pic>
        <p:nvPicPr>
          <p:cNvPr id="2050" name="Picture 2" descr="C:\Users\edlectrico\Downloads\New folder\A huge crowd of Christmas shoppers block the pavements and the road, as Oxford Street is pedestrianised to help with the large crowd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flipV="1">
            <a:off x="1043608" y="3764518"/>
            <a:ext cx="4320480" cy="28770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edlectrico\Downloads\New folder\moshi-ivisor-ag-ipad-screen-protector-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256" y="3791420"/>
            <a:ext cx="3672760" cy="28827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p:nvGrpSpPr>
        <p:grpSpPr>
          <a:xfrm>
            <a:off x="5868144" y="3140668"/>
            <a:ext cx="2592288" cy="3456684"/>
            <a:chOff x="7596336" y="908040"/>
            <a:chExt cx="4095239" cy="5460794"/>
          </a:xfrm>
        </p:grpSpPr>
        <p:pic>
          <p:nvPicPr>
            <p:cNvPr id="5" name="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6336" y="908040"/>
              <a:ext cx="4095239" cy="2723810"/>
            </a:xfrm>
            <a:prstGeom prst="rect">
              <a:avLst/>
            </a:prstGeom>
          </p:spPr>
        </p:pic>
        <p:pic>
          <p:nvPicPr>
            <p:cNvPr id="6" name="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96336" y="3645024"/>
              <a:ext cx="4095239" cy="2723810"/>
            </a:xfrm>
            <a:prstGeom prst="rect">
              <a:avLst/>
            </a:prstGeom>
          </p:spPr>
        </p:pic>
      </p:grpSp>
      <p:sp>
        <p:nvSpPr>
          <p:cNvPr id="13"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43509" y="188640"/>
            <a:ext cx="111612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30520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050"/>
                                        </p:tgtEl>
                                      </p:cBhvr>
                                    </p:animEffect>
                                    <p:set>
                                      <p:cBhvr>
                                        <p:cTn id="15" dur="1" fill="hold">
                                          <p:stCondLst>
                                            <p:cond delay="499"/>
                                          </p:stCondLst>
                                        </p:cTn>
                                        <p:tgtEl>
                                          <p:spTgt spid="2050"/>
                                        </p:tgtEl>
                                        <p:attrNameLst>
                                          <p:attrName>style.visibility</p:attrName>
                                        </p:attrNameLst>
                                      </p:cBhvr>
                                      <p:to>
                                        <p:strVal val="hidden"/>
                                      </p:to>
                                    </p:se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2051"/>
                                        </p:tgtEl>
                                      </p:cBhvr>
                                    </p:animEffect>
                                    <p:set>
                                      <p:cBhvr>
                                        <p:cTn id="19" dur="1" fill="hold">
                                          <p:stCondLst>
                                            <p:cond delay="499"/>
                                          </p:stCondLst>
                                        </p:cTn>
                                        <p:tgtEl>
                                          <p:spTgt spid="2051"/>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Problema 1</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lstStyle/>
          <a:p>
            <a:pPr algn="ctr">
              <a:buNone/>
            </a:pPr>
            <a:r>
              <a:rPr lang="es-ES" dirty="0" smtClean="0">
                <a:solidFill>
                  <a:schemeClr val="tx1">
                    <a:lumMod val="75000"/>
                    <a:lumOff val="25000"/>
                  </a:schemeClr>
                </a:solidFill>
              </a:rPr>
              <a:t>DISCAPACIDAD CONTEXTUAL/TEMPORAL</a:t>
            </a:r>
          </a:p>
          <a:p>
            <a:pPr algn="ctr">
              <a:buNone/>
            </a:pPr>
            <a:endParaRPr lang="es-ES" dirty="0" smtClean="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14</a:t>
            </a:fld>
            <a:endParaRPr lang="es-ES"/>
          </a:p>
        </p:txBody>
      </p:sp>
      <p:sp>
        <p:nvSpPr>
          <p:cNvPr id="7" name="2 Marcador de contenido"/>
          <p:cNvSpPr txBox="1">
            <a:spLocks/>
          </p:cNvSpPr>
          <p:nvPr/>
        </p:nvSpPr>
        <p:spPr>
          <a:xfrm>
            <a:off x="539552" y="1462205"/>
            <a:ext cx="8229600" cy="21108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s-ES" dirty="0" smtClean="0">
              <a:solidFill>
                <a:schemeClr val="tx1">
                  <a:lumMod val="75000"/>
                  <a:lumOff val="25000"/>
                </a:schemeClr>
              </a:solidFill>
            </a:endParaRPr>
          </a:p>
        </p:txBody>
      </p:sp>
      <p:sp>
        <p:nvSpPr>
          <p:cNvPr id="12" name="Rounded Rectangle 11"/>
          <p:cNvSpPr/>
          <p:nvPr/>
        </p:nvSpPr>
        <p:spPr>
          <a:xfrm>
            <a:off x="1547664" y="2963296"/>
            <a:ext cx="6048672" cy="1561622"/>
          </a:xfrm>
          <a:prstGeom prst="roundRect">
            <a:avLst/>
          </a:prstGeom>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s-ES" sz="2800" dirty="0" smtClean="0">
                <a:solidFill>
                  <a:schemeClr val="tx1">
                    <a:lumMod val="75000"/>
                    <a:lumOff val="25000"/>
                  </a:schemeClr>
                </a:solidFill>
              </a:rPr>
              <a:t>Aquella </a:t>
            </a:r>
            <a:r>
              <a:rPr lang="es-ES" sz="2800" b="1" dirty="0" smtClean="0">
                <a:solidFill>
                  <a:schemeClr val="tx1">
                    <a:lumMod val="75000"/>
                    <a:lumOff val="25000"/>
                  </a:schemeClr>
                </a:solidFill>
              </a:rPr>
              <a:t>situación contextual</a:t>
            </a:r>
            <a:r>
              <a:rPr lang="es-ES" sz="2800" dirty="0" smtClean="0">
                <a:solidFill>
                  <a:schemeClr val="tx1">
                    <a:lumMod val="75000"/>
                    <a:lumOff val="25000"/>
                  </a:schemeClr>
                </a:solidFill>
              </a:rPr>
              <a:t> concreta </a:t>
            </a:r>
            <a:r>
              <a:rPr lang="es-ES" sz="2800" b="1" dirty="0" smtClean="0">
                <a:solidFill>
                  <a:schemeClr val="tx1">
                    <a:lumMod val="75000"/>
                    <a:lumOff val="25000"/>
                  </a:schemeClr>
                </a:solidFill>
              </a:rPr>
              <a:t>que limita</a:t>
            </a:r>
            <a:r>
              <a:rPr lang="es-ES" sz="2800" dirty="0" smtClean="0">
                <a:solidFill>
                  <a:schemeClr val="tx1">
                    <a:lumMod val="75000"/>
                    <a:lumOff val="25000"/>
                  </a:schemeClr>
                </a:solidFill>
              </a:rPr>
              <a:t>, de forma temporal, </a:t>
            </a:r>
            <a:r>
              <a:rPr lang="es-ES" sz="2800" b="1" dirty="0" smtClean="0">
                <a:solidFill>
                  <a:schemeClr val="tx1">
                    <a:lumMod val="75000"/>
                    <a:lumOff val="25000"/>
                  </a:schemeClr>
                </a:solidFill>
              </a:rPr>
              <a:t>alguna capacidad del usuario </a:t>
            </a:r>
            <a:r>
              <a:rPr lang="es-ES" sz="2800" dirty="0" smtClean="0">
                <a:solidFill>
                  <a:schemeClr val="tx1">
                    <a:lumMod val="75000"/>
                    <a:lumOff val="25000"/>
                  </a:schemeClr>
                </a:solidFill>
              </a:rPr>
              <a:t>en cierto grado</a:t>
            </a:r>
            <a:endParaRPr lang="es-ES" sz="2800" dirty="0">
              <a:solidFill>
                <a:schemeClr val="tx1">
                  <a:lumMod val="75000"/>
                  <a:lumOff val="25000"/>
                </a:schemeClr>
              </a:solidFill>
            </a:endParaRPr>
          </a:p>
        </p:txBody>
      </p:sp>
      <p:sp>
        <p:nvSpPr>
          <p:cNvPr id="9"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4 Rectángulo redondeado"/>
          <p:cNvSpPr/>
          <p:nvPr/>
        </p:nvSpPr>
        <p:spPr>
          <a:xfrm>
            <a:off x="143509" y="188640"/>
            <a:ext cx="118813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85308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Problema 2</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lstStyle/>
          <a:p>
            <a:pPr algn="ctr">
              <a:buFont typeface="Arial" pitchFamily="34" charset="0"/>
              <a:buNone/>
            </a:pPr>
            <a:endParaRPr lang="es-ES" dirty="0" smtClean="0">
              <a:solidFill>
                <a:schemeClr val="tx1">
                  <a:lumMod val="75000"/>
                  <a:lumOff val="25000"/>
                </a:schemeClr>
              </a:solidFill>
            </a:endParaRPr>
          </a:p>
          <a:p>
            <a:pPr algn="ctr">
              <a:buFont typeface="Arial" pitchFamily="34" charset="0"/>
              <a:buNone/>
            </a:pPr>
            <a:r>
              <a:rPr lang="es-ES" dirty="0" smtClean="0">
                <a:solidFill>
                  <a:schemeClr val="tx1">
                    <a:lumMod val="75000"/>
                    <a:lumOff val="25000"/>
                  </a:schemeClr>
                </a:solidFill>
              </a:rPr>
              <a:t>El razonamiento semántico en móvil sobre la información del dominio puede llegar a ser </a:t>
            </a:r>
            <a:r>
              <a:rPr lang="es-ES" b="1" dirty="0" smtClean="0">
                <a:solidFill>
                  <a:schemeClr val="tx1">
                    <a:lumMod val="75000"/>
                    <a:lumOff val="25000"/>
                  </a:schemeClr>
                </a:solidFill>
              </a:rPr>
              <a:t>lento y pesado </a:t>
            </a:r>
            <a:r>
              <a:rPr lang="es-ES" dirty="0" smtClean="0">
                <a:solidFill>
                  <a:schemeClr val="tx1">
                    <a:lumMod val="75000"/>
                    <a:lumOff val="25000"/>
                  </a:schemeClr>
                </a:solidFill>
              </a:rPr>
              <a:t>con grandes volúmenes de información</a:t>
            </a: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15</a:t>
            </a:fld>
            <a:endParaRPr lang="es-ES"/>
          </a:p>
        </p:txBody>
      </p:sp>
      <p:sp>
        <p:nvSpPr>
          <p:cNvPr id="8"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4 Rectángulo redondeado"/>
          <p:cNvSpPr/>
          <p:nvPr/>
        </p:nvSpPr>
        <p:spPr>
          <a:xfrm>
            <a:off x="143509" y="188640"/>
            <a:ext cx="133214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Hipótesis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16</a:t>
            </a:fld>
            <a:endParaRPr lang="es-ES"/>
          </a:p>
        </p:txBody>
      </p:sp>
      <p:sp>
        <p:nvSpPr>
          <p:cNvPr id="5" name="Rounded Rectangle 4"/>
          <p:cNvSpPr/>
          <p:nvPr/>
        </p:nvSpPr>
        <p:spPr>
          <a:xfrm>
            <a:off x="611560" y="1412776"/>
            <a:ext cx="7920880" cy="2520280"/>
          </a:xfrm>
          <a:prstGeom prst="roundRect">
            <a:avLst/>
          </a:pr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s-ES_tradnl" sz="2400" i="1" dirty="0">
                <a:solidFill>
                  <a:schemeClr val="tx1">
                    <a:lumMod val="75000"/>
                    <a:lumOff val="25000"/>
                  </a:schemeClr>
                </a:solidFill>
              </a:rPr>
              <a:t>Las limitaciones de interacción entre el usuario con ciertas interfaces en dispositivos móviles debido a las </a:t>
            </a:r>
            <a:r>
              <a:rPr lang="es-ES_tradnl" sz="2400" b="1" i="1" dirty="0">
                <a:solidFill>
                  <a:schemeClr val="tx1">
                    <a:lumMod val="75000"/>
                    <a:lumOff val="25000"/>
                  </a:schemeClr>
                </a:solidFill>
              </a:rPr>
              <a:t>discapacidades contextuales/temporales </a:t>
            </a:r>
            <a:r>
              <a:rPr lang="es-ES_tradnl" sz="2400" i="1" dirty="0">
                <a:solidFill>
                  <a:schemeClr val="tx1">
                    <a:lumMod val="75000"/>
                    <a:lumOff val="25000"/>
                  </a:schemeClr>
                </a:solidFill>
              </a:rPr>
              <a:t>son </a:t>
            </a:r>
            <a:r>
              <a:rPr lang="es-ES_tradnl" sz="2400" b="1" i="1" dirty="0">
                <a:solidFill>
                  <a:schemeClr val="tx1">
                    <a:lumMod val="75000"/>
                    <a:lumOff val="25000"/>
                  </a:schemeClr>
                </a:solidFill>
              </a:rPr>
              <a:t>reducidas</a:t>
            </a:r>
            <a:r>
              <a:rPr lang="es-ES_tradnl" sz="2400" i="1" dirty="0">
                <a:solidFill>
                  <a:schemeClr val="tx1">
                    <a:lumMod val="75000"/>
                    <a:lumOff val="25000"/>
                  </a:schemeClr>
                </a:solidFill>
              </a:rPr>
              <a:t> </a:t>
            </a:r>
            <a:r>
              <a:rPr lang="es-ES_tradnl" sz="2400" b="1" i="1" dirty="0">
                <a:solidFill>
                  <a:schemeClr val="tx1">
                    <a:lumMod val="75000"/>
                    <a:lumOff val="25000"/>
                  </a:schemeClr>
                </a:solidFill>
              </a:rPr>
              <a:t>adaptando</a:t>
            </a:r>
            <a:r>
              <a:rPr lang="es-ES_tradnl" sz="2400" i="1" dirty="0">
                <a:solidFill>
                  <a:schemeClr val="tx1">
                    <a:lumMod val="75000"/>
                    <a:lumOff val="25000"/>
                  </a:schemeClr>
                </a:solidFill>
              </a:rPr>
              <a:t> las correspondientes </a:t>
            </a:r>
            <a:r>
              <a:rPr lang="es-ES_tradnl" sz="2400" b="1" i="1" dirty="0">
                <a:solidFill>
                  <a:schemeClr val="tx1">
                    <a:lumMod val="75000"/>
                    <a:lumOff val="25000"/>
                  </a:schemeClr>
                </a:solidFill>
              </a:rPr>
              <a:t>interfaces de usuario </a:t>
            </a:r>
            <a:r>
              <a:rPr lang="es-ES_tradnl" sz="2400" b="1" i="1" dirty="0" smtClean="0">
                <a:solidFill>
                  <a:schemeClr val="tx1">
                    <a:lumMod val="75000"/>
                    <a:lumOff val="25000"/>
                  </a:schemeClr>
                </a:solidFill>
              </a:rPr>
              <a:t>dinámicamente </a:t>
            </a:r>
            <a:r>
              <a:rPr lang="es-ES_tradnl" sz="2400" i="1" dirty="0">
                <a:solidFill>
                  <a:schemeClr val="tx1">
                    <a:lumMod val="75000"/>
                    <a:lumOff val="25000"/>
                  </a:schemeClr>
                </a:solidFill>
              </a:rPr>
              <a:t>mediante un </a:t>
            </a:r>
            <a:r>
              <a:rPr lang="es-ES_tradnl" sz="2400" b="1" i="1" dirty="0">
                <a:solidFill>
                  <a:schemeClr val="tx1">
                    <a:lumMod val="75000"/>
                    <a:lumOff val="25000"/>
                  </a:schemeClr>
                </a:solidFill>
              </a:rPr>
              <a:t>proceso de razonamiento semántico</a:t>
            </a:r>
            <a:r>
              <a:rPr lang="es-ES_tradnl" sz="2400" i="1" dirty="0">
                <a:solidFill>
                  <a:schemeClr val="tx1">
                    <a:lumMod val="75000"/>
                    <a:lumOff val="25000"/>
                  </a:schemeClr>
                </a:solidFill>
              </a:rPr>
              <a:t>. </a:t>
            </a:r>
          </a:p>
        </p:txBody>
      </p:sp>
      <p:sp>
        <p:nvSpPr>
          <p:cNvPr id="6" name="Rounded Rectangle 5"/>
          <p:cNvSpPr/>
          <p:nvPr/>
        </p:nvSpPr>
        <p:spPr>
          <a:xfrm>
            <a:off x="827584" y="4437112"/>
            <a:ext cx="7488832" cy="1775222"/>
          </a:xfrm>
          <a:prstGeom prst="roundRect">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sz="2400" i="1" dirty="0">
                <a:solidFill>
                  <a:schemeClr val="tx1">
                    <a:lumMod val="75000"/>
                    <a:lumOff val="25000"/>
                  </a:schemeClr>
                </a:solidFill>
              </a:rPr>
              <a:t>Este proceso incluye las </a:t>
            </a:r>
            <a:r>
              <a:rPr lang="es-ES_tradnl" sz="2400" b="1" i="1" dirty="0">
                <a:solidFill>
                  <a:schemeClr val="tx1">
                    <a:lumMod val="75000"/>
                    <a:lumOff val="25000"/>
                  </a:schemeClr>
                </a:solidFill>
              </a:rPr>
              <a:t>capacidades </a:t>
            </a:r>
            <a:r>
              <a:rPr lang="es-ES_tradnl" sz="2400" b="1" i="1" dirty="0" smtClean="0">
                <a:solidFill>
                  <a:schemeClr val="tx1">
                    <a:lumMod val="75000"/>
                    <a:lumOff val="25000"/>
                  </a:schemeClr>
                </a:solidFill>
              </a:rPr>
              <a:t>implícitas del</a:t>
            </a:r>
            <a:r>
              <a:rPr lang="es-ES_tradnl" sz="2400" i="1" dirty="0" smtClean="0">
                <a:solidFill>
                  <a:schemeClr val="tx1">
                    <a:lumMod val="75000"/>
                    <a:lumOff val="25000"/>
                  </a:schemeClr>
                </a:solidFill>
              </a:rPr>
              <a:t> </a:t>
            </a:r>
            <a:r>
              <a:rPr lang="es-ES_tradnl" sz="2400" b="1" i="1" dirty="0">
                <a:solidFill>
                  <a:schemeClr val="tx1">
                    <a:lumMod val="75000"/>
                    <a:lumOff val="25000"/>
                  </a:schemeClr>
                </a:solidFill>
              </a:rPr>
              <a:t>usuario</a:t>
            </a:r>
            <a:r>
              <a:rPr lang="es-ES_tradnl" sz="2400" i="1" dirty="0">
                <a:solidFill>
                  <a:schemeClr val="tx1">
                    <a:lumMod val="75000"/>
                    <a:lumOff val="25000"/>
                  </a:schemeClr>
                </a:solidFill>
              </a:rPr>
              <a:t>, el conjunto de características que definen el </a:t>
            </a:r>
            <a:r>
              <a:rPr lang="es-ES_tradnl" sz="2400" b="1" i="1" dirty="0">
                <a:solidFill>
                  <a:schemeClr val="tx1">
                    <a:lumMod val="75000"/>
                    <a:lumOff val="25000"/>
                  </a:schemeClr>
                </a:solidFill>
              </a:rPr>
              <a:t>contexto actual</a:t>
            </a:r>
            <a:r>
              <a:rPr lang="es-ES_tradnl" sz="2400" i="1" dirty="0">
                <a:solidFill>
                  <a:schemeClr val="tx1">
                    <a:lumMod val="75000"/>
                    <a:lumOff val="25000"/>
                  </a:schemeClr>
                </a:solidFill>
              </a:rPr>
              <a:t>, y las </a:t>
            </a:r>
            <a:r>
              <a:rPr lang="es-ES_tradnl" sz="2400" b="1" i="1" dirty="0">
                <a:solidFill>
                  <a:schemeClr val="tx1">
                    <a:lumMod val="75000"/>
                    <a:lumOff val="25000"/>
                  </a:schemeClr>
                </a:solidFill>
              </a:rPr>
              <a:t>características de los dispositivos </a:t>
            </a:r>
            <a:r>
              <a:rPr lang="es-ES_tradnl" sz="2400" i="1" dirty="0">
                <a:solidFill>
                  <a:schemeClr val="tx1">
                    <a:lumMod val="75000"/>
                    <a:lumOff val="25000"/>
                  </a:schemeClr>
                </a:solidFill>
              </a:rPr>
              <a:t>que utilizan los usuarios.</a:t>
            </a:r>
            <a:endParaRPr lang="es-ES" sz="2400" i="1" dirty="0">
              <a:solidFill>
                <a:schemeClr val="tx1">
                  <a:lumMod val="75000"/>
                  <a:lumOff val="25000"/>
                </a:schemeClr>
              </a:solidFill>
            </a:endParaRPr>
          </a:p>
        </p:txBody>
      </p:sp>
      <p:sp>
        <p:nvSpPr>
          <p:cNvPr id="8"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4 Rectángulo redondeado"/>
          <p:cNvSpPr/>
          <p:nvPr/>
        </p:nvSpPr>
        <p:spPr>
          <a:xfrm>
            <a:off x="143509" y="188640"/>
            <a:ext cx="140415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Objetivo de la tesis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17</a:t>
            </a:fld>
            <a:endParaRPr lang="es-ES"/>
          </a:p>
        </p:txBody>
      </p:sp>
      <p:grpSp>
        <p:nvGrpSpPr>
          <p:cNvPr id="16" name="15 Grupo"/>
          <p:cNvGrpSpPr/>
          <p:nvPr/>
        </p:nvGrpSpPr>
        <p:grpSpPr>
          <a:xfrm>
            <a:off x="6732240" y="2276872"/>
            <a:ext cx="1152128" cy="2592288"/>
            <a:chOff x="6732240" y="2276872"/>
            <a:chExt cx="1152128" cy="2592288"/>
          </a:xfrm>
        </p:grpSpPr>
        <p:sp>
          <p:nvSpPr>
            <p:cNvPr id="8" name="7 Elipse"/>
            <p:cNvSpPr/>
            <p:nvPr/>
          </p:nvSpPr>
          <p:spPr>
            <a:xfrm>
              <a:off x="6732240" y="2276872"/>
              <a:ext cx="1152128" cy="2592288"/>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cxnSp>
          <p:nvCxnSpPr>
            <p:cNvPr id="12" name="11 Conector recto de flecha"/>
            <p:cNvCxnSpPr/>
            <p:nvPr/>
          </p:nvCxnSpPr>
          <p:spPr>
            <a:xfrm flipH="1">
              <a:off x="7380312" y="4833156"/>
              <a:ext cx="69012" cy="36004"/>
            </a:xfrm>
            <a:prstGeom prst="straightConnector1">
              <a:avLst/>
            </a:prstGeom>
            <a:ln w="19050">
              <a:headEnd type="none" w="med" len="med"/>
              <a:tailEnd type="triangle" w="med" len="med"/>
            </a:ln>
          </p:spPr>
          <p:style>
            <a:lnRef idx="1">
              <a:schemeClr val="accent2"/>
            </a:lnRef>
            <a:fillRef idx="0">
              <a:schemeClr val="accent2"/>
            </a:fillRef>
            <a:effectRef idx="0">
              <a:schemeClr val="accent2"/>
            </a:effectRef>
            <a:fontRef idx="minor">
              <a:schemeClr val="tx1"/>
            </a:fontRef>
          </p:style>
        </p:cxnSp>
      </p:grpSp>
      <p:sp>
        <p:nvSpPr>
          <p:cNvPr id="10" name="9 Rectángulo"/>
          <p:cNvSpPr/>
          <p:nvPr/>
        </p:nvSpPr>
        <p:spPr>
          <a:xfrm>
            <a:off x="7812360" y="3212976"/>
            <a:ext cx="14401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6588224" y="2276872"/>
            <a:ext cx="720080" cy="259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7920880" cy="4525963"/>
          </a:xfrm>
        </p:spPr>
        <p:txBody>
          <a:bodyPr>
            <a:normAutofit/>
          </a:bodyPr>
          <a:lstStyle/>
          <a:p>
            <a:r>
              <a:rPr lang="es-ES_tradnl" b="1" dirty="0">
                <a:solidFill>
                  <a:schemeClr val="tx1">
                    <a:lumMod val="75000"/>
                    <a:lumOff val="25000"/>
                  </a:schemeClr>
                </a:solidFill>
              </a:rPr>
              <a:t>Modelo</a:t>
            </a:r>
            <a:r>
              <a:rPr lang="es-ES_tradnl" dirty="0" smtClean="0"/>
              <a:t> </a:t>
            </a:r>
            <a:r>
              <a:rPr lang="es-ES_tradnl" dirty="0" smtClean="0">
                <a:solidFill>
                  <a:schemeClr val="tx1">
                    <a:lumMod val="75000"/>
                    <a:lumOff val="25000"/>
                  </a:schemeClr>
                </a:solidFill>
              </a:rPr>
              <a:t>semántico</a:t>
            </a:r>
            <a:endParaRPr lang="es-ES_tradnl" dirty="0" smtClean="0"/>
          </a:p>
          <a:p>
            <a:pPr lvl="1"/>
            <a:r>
              <a:rPr lang="es-ES_tradnl" sz="2800" dirty="0" smtClean="0">
                <a:solidFill>
                  <a:schemeClr val="tx1">
                    <a:lumMod val="75000"/>
                    <a:lumOff val="25000"/>
                  </a:schemeClr>
                </a:solidFill>
              </a:rPr>
              <a:t>Diseño </a:t>
            </a:r>
            <a:r>
              <a:rPr lang="es-ES_tradnl" sz="2800" dirty="0">
                <a:solidFill>
                  <a:schemeClr val="tx1">
                    <a:lumMod val="75000"/>
                    <a:lumOff val="25000"/>
                  </a:schemeClr>
                </a:solidFill>
              </a:rPr>
              <a:t>de la </a:t>
            </a:r>
            <a:r>
              <a:rPr lang="es-ES_tradnl" sz="2800" dirty="0" smtClean="0">
                <a:solidFill>
                  <a:schemeClr val="tx1">
                    <a:lumMod val="75000"/>
                    <a:lumOff val="25000"/>
                  </a:schemeClr>
                </a:solidFill>
              </a:rPr>
              <a:t>ontología</a:t>
            </a:r>
          </a:p>
          <a:p>
            <a:pPr lvl="1"/>
            <a:r>
              <a:rPr lang="es-ES_tradnl" dirty="0">
                <a:solidFill>
                  <a:schemeClr val="tx1">
                    <a:lumMod val="75000"/>
                    <a:lumOff val="25000"/>
                  </a:schemeClr>
                </a:solidFill>
              </a:rPr>
              <a:t>Diseño de reglas de </a:t>
            </a:r>
            <a:r>
              <a:rPr lang="es-ES_tradnl" dirty="0" smtClean="0">
                <a:solidFill>
                  <a:schemeClr val="tx1">
                    <a:lumMod val="75000"/>
                    <a:lumOff val="25000"/>
                  </a:schemeClr>
                </a:solidFill>
              </a:rPr>
              <a:t>adaptación</a:t>
            </a:r>
            <a:endParaRPr lang="es-ES_tradnl" dirty="0">
              <a:solidFill>
                <a:schemeClr val="tx1">
                  <a:lumMod val="75000"/>
                  <a:lumOff val="25000"/>
                </a:schemeClr>
              </a:solidFill>
            </a:endParaRPr>
          </a:p>
          <a:p>
            <a:r>
              <a:rPr lang="es-ES_tradnl" b="1" dirty="0">
                <a:solidFill>
                  <a:schemeClr val="tx1">
                    <a:lumMod val="75000"/>
                    <a:lumOff val="25000"/>
                  </a:schemeClr>
                </a:solidFill>
              </a:rPr>
              <a:t>Plataforma</a:t>
            </a:r>
            <a:r>
              <a:rPr lang="es-ES_tradnl" dirty="0">
                <a:solidFill>
                  <a:schemeClr val="tx1">
                    <a:lumMod val="75000"/>
                    <a:lumOff val="25000"/>
                  </a:schemeClr>
                </a:solidFill>
              </a:rPr>
              <a:t> de razonamiento semántica para móvil, </a:t>
            </a:r>
            <a:r>
              <a:rPr lang="es-ES_tradnl" dirty="0" smtClean="0">
                <a:solidFill>
                  <a:schemeClr val="tx1">
                    <a:lumMod val="75000"/>
                    <a:lumOff val="25000"/>
                  </a:schemeClr>
                </a:solidFill>
              </a:rPr>
              <a:t>independiente</a:t>
            </a:r>
          </a:p>
          <a:p>
            <a:pPr lvl="1"/>
            <a:r>
              <a:rPr lang="es-ES_tradnl" sz="2800" dirty="0" smtClean="0">
                <a:solidFill>
                  <a:schemeClr val="tx1">
                    <a:lumMod val="75000"/>
                    <a:lumOff val="25000"/>
                  </a:schemeClr>
                </a:solidFill>
              </a:rPr>
              <a:t>Diseño </a:t>
            </a:r>
            <a:r>
              <a:rPr lang="es-ES_tradnl" sz="2800" dirty="0">
                <a:solidFill>
                  <a:schemeClr val="tx1">
                    <a:lumMod val="75000"/>
                    <a:lumOff val="25000"/>
                  </a:schemeClr>
                </a:solidFill>
              </a:rPr>
              <a:t>de la plataforma de </a:t>
            </a:r>
            <a:r>
              <a:rPr lang="es-ES_tradnl" sz="2800" dirty="0" smtClean="0">
                <a:solidFill>
                  <a:schemeClr val="tx1">
                    <a:lumMod val="75000"/>
                    <a:lumOff val="25000"/>
                  </a:schemeClr>
                </a:solidFill>
              </a:rPr>
              <a:t>razonamiento</a:t>
            </a:r>
          </a:p>
          <a:p>
            <a:pPr lvl="1"/>
            <a:r>
              <a:rPr lang="es-ES_tradnl" dirty="0">
                <a:solidFill>
                  <a:schemeClr val="tx1">
                    <a:lumMod val="75000"/>
                    <a:lumOff val="25000"/>
                  </a:schemeClr>
                </a:solidFill>
              </a:rPr>
              <a:t>Herramientas de </a:t>
            </a:r>
            <a:r>
              <a:rPr lang="es-ES_tradnl" dirty="0" smtClean="0">
                <a:solidFill>
                  <a:schemeClr val="tx1">
                    <a:lumMod val="75000"/>
                    <a:lumOff val="25000"/>
                  </a:schemeClr>
                </a:solidFill>
              </a:rPr>
              <a:t>desarrollo</a:t>
            </a:r>
            <a:endParaRPr lang="es-ES_tradnl" dirty="0">
              <a:solidFill>
                <a:schemeClr val="tx1">
                  <a:lumMod val="75000"/>
                  <a:lumOff val="25000"/>
                </a:schemeClr>
              </a:solidFill>
            </a:endParaRPr>
          </a:p>
        </p:txBody>
      </p:sp>
      <p:sp>
        <p:nvSpPr>
          <p:cNvPr id="6" name="Rounded Rectangle 5"/>
          <p:cNvSpPr/>
          <p:nvPr/>
        </p:nvSpPr>
        <p:spPr>
          <a:xfrm>
            <a:off x="6156176" y="1412776"/>
            <a:ext cx="2304256" cy="8640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800" dirty="0" err="1" smtClean="0"/>
              <a:t>AdaptUIOnt</a:t>
            </a:r>
            <a:endParaRPr lang="es-ES" sz="2800" dirty="0"/>
          </a:p>
        </p:txBody>
      </p:sp>
      <p:sp>
        <p:nvSpPr>
          <p:cNvPr id="7" name="Rounded Rectangle 6"/>
          <p:cNvSpPr/>
          <p:nvPr/>
        </p:nvSpPr>
        <p:spPr>
          <a:xfrm>
            <a:off x="6156176" y="4851158"/>
            <a:ext cx="2304256" cy="81009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800" dirty="0" err="1" smtClean="0"/>
              <a:t>AdaptUI</a:t>
            </a:r>
            <a:endParaRPr lang="es-ES" sz="2800" dirty="0"/>
          </a:p>
        </p:txBody>
      </p:sp>
      <p:sp>
        <p:nvSpPr>
          <p:cNvPr id="14" name="Rounded Rectangle 13"/>
          <p:cNvSpPr/>
          <p:nvPr/>
        </p:nvSpPr>
        <p:spPr>
          <a:xfrm>
            <a:off x="1403648" y="5492254"/>
            <a:ext cx="1584176" cy="8640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800" dirty="0" smtClean="0"/>
              <a:t>Pellet</a:t>
            </a:r>
            <a:endParaRPr lang="es-ES" sz="2800" dirty="0"/>
          </a:p>
        </p:txBody>
      </p:sp>
      <p:grpSp>
        <p:nvGrpSpPr>
          <p:cNvPr id="11" name="Group 10"/>
          <p:cNvGrpSpPr/>
          <p:nvPr/>
        </p:nvGrpSpPr>
        <p:grpSpPr>
          <a:xfrm>
            <a:off x="3124292" y="5492254"/>
            <a:ext cx="2095780" cy="864096"/>
            <a:chOff x="3124292" y="5492254"/>
            <a:chExt cx="2095780" cy="864096"/>
          </a:xfrm>
        </p:grpSpPr>
        <p:sp>
          <p:nvSpPr>
            <p:cNvPr id="15" name="Rounded Rectangle 14"/>
            <p:cNvSpPr/>
            <p:nvPr/>
          </p:nvSpPr>
          <p:spPr>
            <a:xfrm>
              <a:off x="3635896" y="5492254"/>
              <a:ext cx="1584176" cy="8640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s-ES" sz="2800" dirty="0" smtClean="0"/>
                <a:t>Android</a:t>
              </a:r>
              <a:endParaRPr lang="es-ES" sz="2800" dirty="0"/>
            </a:p>
          </p:txBody>
        </p:sp>
        <p:sp>
          <p:nvSpPr>
            <p:cNvPr id="5" name="TextBox 4"/>
            <p:cNvSpPr txBox="1"/>
            <p:nvPr/>
          </p:nvSpPr>
          <p:spPr>
            <a:xfrm>
              <a:off x="3124292" y="5570359"/>
              <a:ext cx="375136" cy="707886"/>
            </a:xfrm>
            <a:prstGeom prst="rect">
              <a:avLst/>
            </a:prstGeom>
            <a:noFill/>
          </p:spPr>
          <p:txBody>
            <a:bodyPr wrap="square" rtlCol="0">
              <a:spAutoFit/>
            </a:bodyPr>
            <a:lstStyle/>
            <a:p>
              <a:r>
                <a:rPr lang="es-ES" sz="4000" dirty="0" smtClean="0"/>
                <a:t>+</a:t>
              </a:r>
              <a:endParaRPr lang="es-ES" sz="4000" dirty="0"/>
            </a:p>
          </p:txBody>
        </p:sp>
      </p:grpSp>
      <p:sp>
        <p:nvSpPr>
          <p:cNvPr id="18" name="4 Rectángulo redondeado"/>
          <p:cNvSpPr/>
          <p:nvPr/>
        </p:nvSpPr>
        <p:spPr>
          <a:xfrm>
            <a:off x="-507" y="188640"/>
            <a:ext cx="82809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07504" y="188640"/>
            <a:ext cx="154817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2568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22" presetClass="entr" presetSubtype="4" fill="hold" nodeType="withEffect">
                                  <p:stCondLst>
                                    <p:cond delay="100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514350" indent="-514350">
              <a:buFont typeface="+mj-lt"/>
              <a:buAutoNum type="arabicPeriod"/>
            </a:pPr>
            <a:r>
              <a:rPr lang="es-ES" dirty="0" smtClean="0">
                <a:solidFill>
                  <a:schemeClr val="bg1">
                    <a:lumMod val="65000"/>
                  </a:schemeClr>
                </a:solidFill>
              </a:rPr>
              <a:t>Introducción</a:t>
            </a:r>
          </a:p>
          <a:p>
            <a:pPr marL="514350" indent="-514350">
              <a:buFont typeface="+mj-lt"/>
              <a:buAutoNum type="arabicPeriod"/>
            </a:pPr>
            <a:r>
              <a:rPr lang="es-ES" dirty="0" smtClean="0">
                <a:solidFill>
                  <a:schemeClr val="tx1">
                    <a:lumMod val="75000"/>
                    <a:lumOff val="25000"/>
                  </a:schemeClr>
                </a:solidFill>
              </a:rPr>
              <a:t>Modelado </a:t>
            </a:r>
            <a:r>
              <a:rPr lang="es-ES" dirty="0">
                <a:solidFill>
                  <a:schemeClr val="tx1">
                    <a:lumMod val="75000"/>
                    <a:lumOff val="25000"/>
                  </a:schemeClr>
                </a:solidFill>
              </a:rPr>
              <a:t>de entidades en entornos </a:t>
            </a:r>
            <a:r>
              <a:rPr lang="es-ES" dirty="0" smtClean="0">
                <a:solidFill>
                  <a:schemeClr val="tx1">
                    <a:lumMod val="75000"/>
                    <a:lumOff val="25000"/>
                  </a:schemeClr>
                </a:solidFill>
              </a:rPr>
              <a:t>dinámicos: </a:t>
            </a:r>
            <a:r>
              <a:rPr lang="es-ES" dirty="0" err="1" smtClean="0">
                <a:solidFill>
                  <a:schemeClr val="tx1">
                    <a:lumMod val="75000"/>
                    <a:lumOff val="25000"/>
                  </a:schemeClr>
                </a:solidFill>
              </a:rPr>
              <a:t>AdaptUIOnt</a:t>
            </a:r>
            <a:endParaRPr lang="es-ES" dirty="0" smtClean="0">
              <a:solidFill>
                <a:schemeClr val="tx1">
                  <a:lumMod val="75000"/>
                  <a:lumOff val="25000"/>
                </a:schemeClr>
              </a:solidFill>
            </a:endParaRPr>
          </a:p>
          <a:p>
            <a:pPr marL="514350" indent="-514350">
              <a:buFont typeface="+mj-lt"/>
              <a:buAutoNum type="arabicPeriod"/>
            </a:pPr>
            <a:r>
              <a:rPr lang="es-ES" dirty="0" smtClean="0">
                <a:solidFill>
                  <a:schemeClr val="bg1">
                    <a:lumMod val="65000"/>
                  </a:schemeClr>
                </a:solidFill>
              </a:rPr>
              <a:t>Plataforma semántica para móvil: </a:t>
            </a:r>
            <a:r>
              <a:rPr lang="es-ES" dirty="0" err="1" smtClean="0">
                <a:solidFill>
                  <a:schemeClr val="bg1">
                    <a:lumMod val="65000"/>
                  </a:schemeClr>
                </a:solidFill>
              </a:rPr>
              <a:t>AdaptUI</a:t>
            </a:r>
            <a:endParaRPr lang="es-ES" dirty="0" smtClean="0">
              <a:solidFill>
                <a:schemeClr val="bg1">
                  <a:lumMod val="65000"/>
                </a:schemeClr>
              </a:solidFill>
            </a:endParaRPr>
          </a:p>
          <a:p>
            <a:pPr marL="514350" indent="-514350">
              <a:buFont typeface="+mj-lt"/>
              <a:buAutoNum type="arabicPeriod"/>
            </a:pPr>
            <a:r>
              <a:rPr lang="es-ES" dirty="0" smtClean="0">
                <a:solidFill>
                  <a:schemeClr val="bg1">
                    <a:lumMod val="65000"/>
                  </a:schemeClr>
                </a:solidFill>
              </a:rPr>
              <a:t>Evaluación</a:t>
            </a:r>
          </a:p>
          <a:p>
            <a:pPr marL="514350" indent="-514350">
              <a:buFont typeface="+mj-lt"/>
              <a:buAutoNum type="arabicPeriod"/>
            </a:pPr>
            <a:r>
              <a:rPr lang="es-ES" dirty="0" smtClean="0">
                <a:solidFill>
                  <a:schemeClr val="bg1">
                    <a:lumMod val="65000"/>
                  </a:schemeClr>
                </a:solidFill>
              </a:rPr>
              <a:t>Conclusiones</a:t>
            </a:r>
            <a:endParaRPr lang="es-ES" dirty="0">
              <a:solidFill>
                <a:schemeClr val="bg1">
                  <a:lumMod val="6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18</a:t>
            </a:fld>
            <a:endParaRPr lang="es-ES" dirty="0"/>
          </a:p>
        </p:txBody>
      </p:sp>
      <p:sp>
        <p:nvSpPr>
          <p:cNvPr id="5" name="4 Rectángulo redondeado"/>
          <p:cNvSpPr/>
          <p:nvPr/>
        </p:nvSpPr>
        <p:spPr>
          <a:xfrm>
            <a:off x="1722469" y="188640"/>
            <a:ext cx="3326472"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Ontologías</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ctr">
              <a:buNone/>
            </a:pPr>
            <a:endParaRPr lang="es-ES" dirty="0" smtClean="0">
              <a:solidFill>
                <a:schemeClr val="tx1">
                  <a:lumMod val="75000"/>
                  <a:lumOff val="25000"/>
                </a:schemeClr>
              </a:solidFill>
            </a:endParaRPr>
          </a:p>
          <a:p>
            <a:pPr algn="ctr">
              <a:buNone/>
            </a:pPr>
            <a:endParaRPr lang="es-ES" sz="2400" dirty="0" smtClean="0">
              <a:solidFill>
                <a:schemeClr val="tx1">
                  <a:lumMod val="75000"/>
                  <a:lumOff val="25000"/>
                </a:schemeClr>
              </a:solidFill>
            </a:endParaRPr>
          </a:p>
          <a:p>
            <a:pPr algn="ctr">
              <a:buNone/>
            </a:pPr>
            <a:endParaRPr lang="es-ES" sz="2400" dirty="0">
              <a:solidFill>
                <a:schemeClr val="tx1">
                  <a:lumMod val="75000"/>
                  <a:lumOff val="25000"/>
                </a:schemeClr>
              </a:solidFill>
            </a:endParaRPr>
          </a:p>
          <a:p>
            <a:pPr algn="ctr">
              <a:buNone/>
            </a:pPr>
            <a:endParaRPr lang="es-ES" sz="2400" dirty="0" smtClean="0">
              <a:solidFill>
                <a:schemeClr val="tx1">
                  <a:lumMod val="75000"/>
                  <a:lumOff val="25000"/>
                </a:schemeClr>
              </a:solidFill>
            </a:endParaRPr>
          </a:p>
          <a:p>
            <a:pPr algn="ctr">
              <a:buNone/>
            </a:pPr>
            <a:endParaRPr lang="es-ES" sz="2400" dirty="0">
              <a:solidFill>
                <a:schemeClr val="tx1">
                  <a:lumMod val="75000"/>
                  <a:lumOff val="25000"/>
                </a:schemeClr>
              </a:solidFill>
            </a:endParaRPr>
          </a:p>
          <a:p>
            <a:pPr algn="ctr">
              <a:buNone/>
            </a:pPr>
            <a:endParaRPr lang="es-ES" sz="2400" dirty="0" smtClean="0">
              <a:solidFill>
                <a:schemeClr val="tx1">
                  <a:lumMod val="75000"/>
                  <a:lumOff val="25000"/>
                </a:schemeClr>
              </a:solidFill>
            </a:endParaRPr>
          </a:p>
          <a:p>
            <a:pPr algn="ctr">
              <a:buNone/>
            </a:pPr>
            <a:endParaRPr lang="es-ES" sz="2400" dirty="0">
              <a:solidFill>
                <a:schemeClr val="tx1">
                  <a:lumMod val="75000"/>
                  <a:lumOff val="25000"/>
                </a:schemeClr>
              </a:solidFill>
            </a:endParaRPr>
          </a:p>
          <a:p>
            <a:pPr algn="ctr">
              <a:buNone/>
            </a:pPr>
            <a:r>
              <a:rPr lang="es-ES" sz="2400" dirty="0" smtClean="0">
                <a:solidFill>
                  <a:schemeClr val="tx1">
                    <a:lumMod val="75000"/>
                    <a:lumOff val="25000"/>
                  </a:schemeClr>
                </a:solidFill>
              </a:rPr>
              <a:t>(</a:t>
            </a:r>
            <a:r>
              <a:rPr lang="es-ES" sz="2400" dirty="0" err="1" smtClean="0">
                <a:solidFill>
                  <a:schemeClr val="tx1">
                    <a:lumMod val="75000"/>
                    <a:lumOff val="25000"/>
                  </a:schemeClr>
                </a:solidFill>
              </a:rPr>
              <a:t>Gruber</a:t>
            </a:r>
            <a:r>
              <a:rPr lang="es-ES" sz="2400" dirty="0" smtClean="0">
                <a:solidFill>
                  <a:schemeClr val="tx1">
                    <a:lumMod val="75000"/>
                    <a:lumOff val="25000"/>
                  </a:schemeClr>
                </a:solidFill>
              </a:rPr>
              <a:t>, 1993)</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19</a:t>
            </a:fld>
            <a:endParaRPr lang="es-ES"/>
          </a:p>
        </p:txBody>
      </p:sp>
      <p:sp>
        <p:nvSpPr>
          <p:cNvPr id="5" name="4 Rectángulo redondeado"/>
          <p:cNvSpPr/>
          <p:nvPr/>
        </p:nvSpPr>
        <p:spPr>
          <a:xfrm>
            <a:off x="971600" y="2204864"/>
            <a:ext cx="7344816" cy="1224136"/>
          </a:xfrm>
          <a:prstGeom prst="roundRect">
            <a:avLst/>
          </a:prstGeom>
          <a:solidFill>
            <a:schemeClr val="accent4">
              <a:lumMod val="20000"/>
              <a:lumOff val="80000"/>
              <a:alpha val="50000"/>
            </a:schemeClr>
          </a:solid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2800" i="1" dirty="0">
                <a:solidFill>
                  <a:schemeClr val="tx1">
                    <a:lumMod val="75000"/>
                    <a:lumOff val="25000"/>
                  </a:schemeClr>
                </a:solidFill>
              </a:rPr>
              <a:t>“Formal, </a:t>
            </a:r>
            <a:r>
              <a:rPr lang="es-ES" sz="2800" i="1" dirty="0" err="1">
                <a:solidFill>
                  <a:schemeClr val="tx1">
                    <a:lumMod val="75000"/>
                    <a:lumOff val="25000"/>
                  </a:schemeClr>
                </a:solidFill>
              </a:rPr>
              <a:t>explicit</a:t>
            </a:r>
            <a:r>
              <a:rPr lang="es-ES" sz="2800" i="1" dirty="0">
                <a:solidFill>
                  <a:schemeClr val="tx1">
                    <a:lumMod val="75000"/>
                    <a:lumOff val="25000"/>
                  </a:schemeClr>
                </a:solidFill>
              </a:rPr>
              <a:t> </a:t>
            </a:r>
            <a:r>
              <a:rPr lang="es-ES" sz="2800" i="1" dirty="0" err="1">
                <a:solidFill>
                  <a:schemeClr val="tx1">
                    <a:lumMod val="75000"/>
                    <a:lumOff val="25000"/>
                  </a:schemeClr>
                </a:solidFill>
              </a:rPr>
              <a:t>specification</a:t>
            </a:r>
            <a:r>
              <a:rPr lang="es-ES" sz="2800" i="1" dirty="0">
                <a:solidFill>
                  <a:schemeClr val="tx1">
                    <a:lumMod val="75000"/>
                    <a:lumOff val="25000"/>
                  </a:schemeClr>
                </a:solidFill>
              </a:rPr>
              <a:t> of a </a:t>
            </a:r>
            <a:r>
              <a:rPr lang="es-ES" sz="2800" i="1" dirty="0" err="1">
                <a:solidFill>
                  <a:schemeClr val="tx1">
                    <a:lumMod val="75000"/>
                    <a:lumOff val="25000"/>
                  </a:schemeClr>
                </a:solidFill>
              </a:rPr>
              <a:t>shared</a:t>
            </a:r>
            <a:r>
              <a:rPr lang="es-ES" sz="2800" i="1" dirty="0">
                <a:solidFill>
                  <a:schemeClr val="tx1">
                    <a:lumMod val="75000"/>
                    <a:lumOff val="25000"/>
                  </a:schemeClr>
                </a:solidFill>
              </a:rPr>
              <a:t> </a:t>
            </a:r>
            <a:r>
              <a:rPr lang="es-ES" sz="2800" i="1" dirty="0" err="1">
                <a:solidFill>
                  <a:schemeClr val="tx1">
                    <a:lumMod val="75000"/>
                    <a:lumOff val="25000"/>
                  </a:schemeClr>
                </a:solidFill>
              </a:rPr>
              <a:t>conceptualization</a:t>
            </a:r>
            <a:r>
              <a:rPr lang="es-ES" sz="2800" i="1" dirty="0">
                <a:solidFill>
                  <a:schemeClr val="tx1">
                    <a:lumMod val="75000"/>
                    <a:lumOff val="25000"/>
                  </a:schemeClr>
                </a:solidFill>
              </a:rPr>
              <a:t>”</a:t>
            </a:r>
          </a:p>
        </p:txBody>
      </p:sp>
      <p:sp>
        <p:nvSpPr>
          <p:cNvPr id="7" name="4 Rectángulo redondeado"/>
          <p:cNvSpPr/>
          <p:nvPr/>
        </p:nvSpPr>
        <p:spPr>
          <a:xfrm>
            <a:off x="1722469"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4 Rectángulo redondeado"/>
          <p:cNvSpPr/>
          <p:nvPr/>
        </p:nvSpPr>
        <p:spPr>
          <a:xfrm>
            <a:off x="1722469"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4 Rectángulo redondeado"/>
          <p:cNvSpPr/>
          <p:nvPr/>
        </p:nvSpPr>
        <p:spPr>
          <a:xfrm>
            <a:off x="1763688"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58707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514350" indent="-514350">
              <a:buFont typeface="+mj-lt"/>
              <a:buAutoNum type="arabicPeriod"/>
            </a:pPr>
            <a:r>
              <a:rPr lang="es-ES" dirty="0">
                <a:solidFill>
                  <a:schemeClr val="tx1">
                    <a:lumMod val="75000"/>
                    <a:lumOff val="25000"/>
                  </a:schemeClr>
                </a:solidFill>
              </a:rPr>
              <a:t>Introducción</a:t>
            </a:r>
          </a:p>
          <a:p>
            <a:pPr marL="514350" indent="-514350">
              <a:buFont typeface="+mj-lt"/>
              <a:buAutoNum type="arabicPeriod"/>
            </a:pPr>
            <a:r>
              <a:rPr lang="es-ES" dirty="0">
                <a:solidFill>
                  <a:schemeClr val="tx1">
                    <a:lumMod val="75000"/>
                    <a:lumOff val="25000"/>
                  </a:schemeClr>
                </a:solidFill>
              </a:rPr>
              <a:t>Modelado de entidades en entornos dinámicos</a:t>
            </a:r>
          </a:p>
          <a:p>
            <a:pPr marL="514350" indent="-514350">
              <a:buFont typeface="+mj-lt"/>
              <a:buAutoNum type="arabicPeriod"/>
            </a:pPr>
            <a:r>
              <a:rPr lang="es-ES" dirty="0">
                <a:solidFill>
                  <a:schemeClr val="tx1">
                    <a:lumMod val="75000"/>
                    <a:lumOff val="25000"/>
                  </a:schemeClr>
                </a:solidFill>
              </a:rPr>
              <a:t>Plataforma semántica para móvil</a:t>
            </a:r>
          </a:p>
          <a:p>
            <a:pPr marL="514350" indent="-514350">
              <a:buFont typeface="+mj-lt"/>
              <a:buAutoNum type="arabicPeriod"/>
            </a:pPr>
            <a:r>
              <a:rPr lang="es-ES" dirty="0" smtClean="0">
                <a:solidFill>
                  <a:schemeClr val="tx1">
                    <a:lumMod val="75000"/>
                    <a:lumOff val="25000"/>
                  </a:schemeClr>
                </a:solidFill>
              </a:rPr>
              <a:t>Evaluación</a:t>
            </a:r>
            <a:endParaRPr lang="es-ES" dirty="0">
              <a:solidFill>
                <a:schemeClr val="tx1">
                  <a:lumMod val="75000"/>
                  <a:lumOff val="25000"/>
                </a:schemeClr>
              </a:solidFill>
            </a:endParaRPr>
          </a:p>
          <a:p>
            <a:pPr marL="514350" indent="-514350">
              <a:buFont typeface="+mj-lt"/>
              <a:buAutoNum type="arabicPeriod"/>
            </a:pPr>
            <a:r>
              <a:rPr lang="es-ES" dirty="0">
                <a:solidFill>
                  <a:schemeClr val="tx1">
                    <a:lumMod val="75000"/>
                    <a:lumOff val="25000"/>
                  </a:schemeClr>
                </a:solidFill>
              </a:rPr>
              <a:t>Conclusiones</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a:t>
            </a:fld>
            <a:endParaRPr lang="es-ES"/>
          </a:p>
        </p:txBody>
      </p:sp>
      <p:sp>
        <p:nvSpPr>
          <p:cNvPr id="27" name="26 Rectángulo redondeado"/>
          <p:cNvSpPr/>
          <p:nvPr/>
        </p:nvSpPr>
        <p:spPr>
          <a:xfrm>
            <a:off x="-507" y="188640"/>
            <a:ext cx="1665835" cy="7200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27 Rectángulo redondeado"/>
          <p:cNvSpPr/>
          <p:nvPr/>
        </p:nvSpPr>
        <p:spPr>
          <a:xfrm>
            <a:off x="1722468" y="188640"/>
            <a:ext cx="3326472" cy="7200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Rectángulo redondeado"/>
          <p:cNvSpPr/>
          <p:nvPr/>
        </p:nvSpPr>
        <p:spPr>
          <a:xfrm>
            <a:off x="6040227" y="188640"/>
            <a:ext cx="2608130" cy="7200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Rectángulo redondeado"/>
          <p:cNvSpPr/>
          <p:nvPr/>
        </p:nvSpPr>
        <p:spPr>
          <a:xfrm>
            <a:off x="5106080" y="188640"/>
            <a:ext cx="877006" cy="6987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Rectángulo redondeado"/>
          <p:cNvSpPr/>
          <p:nvPr/>
        </p:nvSpPr>
        <p:spPr>
          <a:xfrm>
            <a:off x="8705498" y="188640"/>
            <a:ext cx="438503" cy="6987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20</a:t>
            </a:fld>
            <a:endParaRPr lang="es-ES"/>
          </a:p>
        </p:txBody>
      </p:sp>
      <p:pic>
        <p:nvPicPr>
          <p:cNvPr id="9" name="Picture 11" descr="C:\Users\edlectrico\Desktop\co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068960"/>
            <a:ext cx="2267881" cy="2354783"/>
          </a:xfrm>
          <a:prstGeom prst="rect">
            <a:avLst/>
          </a:prstGeom>
          <a:blipFill dpi="0" rotWithShape="1">
            <a:blip r:embed="rId4">
              <a:alphaModFix amt="0"/>
            </a:blip>
            <a:srcRect/>
            <a:tile tx="0" ty="0" sx="100000" sy="100000" flip="none" algn="tl"/>
          </a:blipFill>
        </p:spPr>
      </p:pic>
      <p:pic>
        <p:nvPicPr>
          <p:cNvPr id="11" name="Picture 10" descr="C:\Users\edlectrico\Desktop\mobi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2172" y="5480877"/>
            <a:ext cx="807700" cy="1301002"/>
          </a:xfrm>
          <a:prstGeom prst="rect">
            <a:avLst/>
          </a:prstGeom>
          <a:blipFill dpi="0" rotWithShape="1">
            <a:blip r:embed="rId4">
              <a:alphaModFix amt="0"/>
            </a:blip>
            <a:srcRect/>
            <a:tile tx="0" ty="0" sx="100000" sy="100000" flip="none" algn="tl"/>
          </a:blipFill>
        </p:spPr>
      </p:pic>
      <p:pic>
        <p:nvPicPr>
          <p:cNvPr id="10" name="Picture 2" descr="C:\Users\edlectrico\Desktop\user_no_glass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7483"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edlectrico\Desktop\glass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17523"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1043608" y="2992839"/>
            <a:ext cx="5256584" cy="37890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Tres entidades </a:t>
            </a:r>
            <a:r>
              <a:rPr lang="es-ES_tradnl" dirty="0" smtClean="0">
                <a:solidFill>
                  <a:schemeClr val="tx1">
                    <a:lumMod val="75000"/>
                    <a:lumOff val="25000"/>
                  </a:schemeClr>
                </a:solidFill>
              </a:rPr>
              <a:t>principales:</a:t>
            </a:r>
          </a:p>
          <a:p>
            <a:pPr lvl="1"/>
            <a:r>
              <a:rPr lang="es-ES_tradnl" sz="2800" dirty="0" smtClean="0">
                <a:solidFill>
                  <a:schemeClr val="tx1">
                    <a:lumMod val="75000"/>
                    <a:lumOff val="25000"/>
                  </a:schemeClr>
                </a:solidFill>
              </a:rPr>
              <a:t>Usuario</a:t>
            </a:r>
            <a:endParaRPr lang="es-ES_tradnl" dirty="0" smtClean="0">
              <a:solidFill>
                <a:schemeClr val="tx1">
                  <a:lumMod val="75000"/>
                  <a:lumOff val="25000"/>
                </a:schemeClr>
              </a:solidFill>
            </a:endParaRPr>
          </a:p>
          <a:p>
            <a:pPr lvl="1"/>
            <a:r>
              <a:rPr lang="es-ES_tradnl" dirty="0">
                <a:solidFill>
                  <a:schemeClr val="tx1">
                    <a:lumMod val="75000"/>
                    <a:lumOff val="25000"/>
                  </a:schemeClr>
                </a:solidFill>
              </a:rPr>
              <a:t>Contexto</a:t>
            </a:r>
          </a:p>
          <a:p>
            <a:pPr lvl="1"/>
            <a:r>
              <a:rPr lang="es-ES_tradnl" dirty="0">
                <a:solidFill>
                  <a:schemeClr val="tx1">
                    <a:lumMod val="75000"/>
                    <a:lumOff val="25000"/>
                  </a:schemeClr>
                </a:solidFill>
              </a:rPr>
              <a:t>Dispositivo</a:t>
            </a:r>
          </a:p>
        </p:txBody>
      </p:sp>
      <p:grpSp>
        <p:nvGrpSpPr>
          <p:cNvPr id="6" name="Group 5"/>
          <p:cNvGrpSpPr/>
          <p:nvPr/>
        </p:nvGrpSpPr>
        <p:grpSpPr>
          <a:xfrm>
            <a:off x="1722469" y="188640"/>
            <a:ext cx="226454"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5" name="Rounded Rectangle 5"/>
          <p:cNvSpPr/>
          <p:nvPr/>
        </p:nvSpPr>
        <p:spPr>
          <a:xfrm>
            <a:off x="6156176" y="2276872"/>
            <a:ext cx="2304256" cy="86409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sz="2800" dirty="0" smtClean="0"/>
              <a:t>Reglas </a:t>
            </a:r>
            <a:r>
              <a:rPr lang="es-ES" sz="2800" dirty="0" err="1" smtClean="0"/>
              <a:t>AdaptUIOnt</a:t>
            </a:r>
            <a:endParaRPr lang="es-ES" sz="2800" dirty="0"/>
          </a:p>
        </p:txBody>
      </p:sp>
    </p:spTree>
    <p:extLst>
      <p:ext uri="{BB962C8B-B14F-4D97-AF65-F5344CB8AC3E}">
        <p14:creationId xmlns:p14="http://schemas.microsoft.com/office/powerpoint/2010/main" val="186297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21</a:t>
            </a:fld>
            <a:endParaRPr lang="es-ES"/>
          </a:p>
        </p:txBody>
      </p:sp>
      <p:pic>
        <p:nvPicPr>
          <p:cNvPr id="3074"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991" y="3754045"/>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4693613"/>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Tres entidades </a:t>
            </a:r>
            <a:r>
              <a:rPr lang="es-ES_tradnl" dirty="0" smtClean="0">
                <a:solidFill>
                  <a:schemeClr val="tx1">
                    <a:lumMod val="75000"/>
                    <a:lumOff val="25000"/>
                  </a:schemeClr>
                </a:solidFill>
              </a:rPr>
              <a:t>principales:</a:t>
            </a:r>
          </a:p>
          <a:p>
            <a:pPr lvl="1"/>
            <a:r>
              <a:rPr lang="es-ES_tradnl" sz="2800" dirty="0" smtClean="0">
                <a:solidFill>
                  <a:schemeClr val="tx1">
                    <a:lumMod val="75000"/>
                    <a:lumOff val="25000"/>
                  </a:schemeClr>
                </a:solidFill>
              </a:rPr>
              <a:t>Usuario</a:t>
            </a:r>
            <a:endParaRPr lang="es-ES_tradnl" dirty="0" smtClean="0">
              <a:solidFill>
                <a:schemeClr val="tx1">
                  <a:lumMod val="75000"/>
                  <a:lumOff val="25000"/>
                </a:schemeClr>
              </a:solidFill>
            </a:endParaRPr>
          </a:p>
          <a:p>
            <a:pPr lvl="1"/>
            <a:r>
              <a:rPr lang="es-ES_tradnl" dirty="0" smtClean="0">
                <a:solidFill>
                  <a:schemeClr val="bg1">
                    <a:lumMod val="65000"/>
                  </a:schemeClr>
                </a:solidFill>
              </a:rPr>
              <a:t>Contexto</a:t>
            </a:r>
          </a:p>
          <a:p>
            <a:pPr lvl="1"/>
            <a:r>
              <a:rPr lang="es-ES_tradnl" dirty="0" smtClean="0">
                <a:solidFill>
                  <a:schemeClr val="bg1">
                    <a:lumMod val="65000"/>
                  </a:schemeClr>
                </a:solidFill>
              </a:rPr>
              <a:t>Dispositivo</a:t>
            </a:r>
            <a:endParaRPr lang="es-ES_tradnl" dirty="0">
              <a:solidFill>
                <a:schemeClr val="bg1">
                  <a:lumMod val="65000"/>
                </a:schemeClr>
              </a:solidFill>
            </a:endParaRPr>
          </a:p>
        </p:txBody>
      </p:sp>
      <p:pic>
        <p:nvPicPr>
          <p:cNvPr id="12"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483"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7523"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4" name="9 Rectángulo"/>
          <p:cNvSpPr/>
          <p:nvPr/>
        </p:nvSpPr>
        <p:spPr>
          <a:xfrm>
            <a:off x="1257991"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 name="Group 14"/>
          <p:cNvGrpSpPr/>
          <p:nvPr/>
        </p:nvGrpSpPr>
        <p:grpSpPr>
          <a:xfrm>
            <a:off x="1722469" y="188640"/>
            <a:ext cx="226454" cy="72008"/>
            <a:chOff x="1722469" y="188640"/>
            <a:chExt cx="226454" cy="72008"/>
          </a:xfrm>
        </p:grpSpPr>
        <p:sp>
          <p:nvSpPr>
            <p:cNvPr id="1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 name="Group 17"/>
          <p:cNvGrpSpPr/>
          <p:nvPr/>
        </p:nvGrpSpPr>
        <p:grpSpPr>
          <a:xfrm>
            <a:off x="1813598" y="188501"/>
            <a:ext cx="226454" cy="72008"/>
            <a:chOff x="1722469" y="188640"/>
            <a:chExt cx="226454" cy="72008"/>
          </a:xfrm>
        </p:grpSpPr>
        <p:sp>
          <p:nvSpPr>
            <p:cNvPr id="19"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517186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En sistemas de adaptación, caracterizados por el conjunto de capacidades/características que les diferencian de otros </a:t>
            </a:r>
            <a:r>
              <a:rPr lang="es-ES_tradnl" dirty="0" smtClean="0">
                <a:solidFill>
                  <a:schemeClr val="tx1">
                    <a:lumMod val="75000"/>
                    <a:lumOff val="25000"/>
                  </a:schemeClr>
                </a:solidFill>
              </a:rPr>
              <a:t>usuarios</a:t>
            </a:r>
            <a:endParaRPr lang="es-ES_tradnl"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22</a:t>
            </a:fld>
            <a:endParaRPr lang="es-ES"/>
          </a:p>
        </p:txBody>
      </p:sp>
      <p:pic>
        <p:nvPicPr>
          <p:cNvPr id="8"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0" name="9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p:cNvGrpSpPr/>
          <p:nvPr/>
        </p:nvGrpSpPr>
        <p:grpSpPr>
          <a:xfrm>
            <a:off x="1722469" y="188640"/>
            <a:ext cx="310130" cy="72008"/>
            <a:chOff x="1722469" y="188640"/>
            <a:chExt cx="226454" cy="72008"/>
          </a:xfrm>
        </p:grpSpPr>
        <p:sp>
          <p:nvSpPr>
            <p:cNvPr id="1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6" name="Group 15"/>
          <p:cNvGrpSpPr/>
          <p:nvPr/>
        </p:nvGrpSpPr>
        <p:grpSpPr>
          <a:xfrm>
            <a:off x="1813598" y="188501"/>
            <a:ext cx="310130" cy="72008"/>
            <a:chOff x="1722469" y="188640"/>
            <a:chExt cx="226454" cy="72008"/>
          </a:xfrm>
        </p:grpSpPr>
        <p:sp>
          <p:nvSpPr>
            <p:cNvPr id="17"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169215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23</a:t>
            </a:fld>
            <a:endParaRPr lang="es-ES"/>
          </a:p>
        </p:txBody>
      </p:sp>
      <p:pic>
        <p:nvPicPr>
          <p:cNvPr id="7"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9" name="8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3672408"/>
          </a:xfrm>
        </p:spPr>
        <p:txBody>
          <a:bodyPr>
            <a:noAutofit/>
          </a:bodyPr>
          <a:lstStyle/>
          <a:p>
            <a:r>
              <a:rPr lang="es-ES_tradnl" dirty="0">
                <a:solidFill>
                  <a:schemeClr val="tx1">
                    <a:lumMod val="75000"/>
                    <a:lumOff val="25000"/>
                  </a:schemeClr>
                </a:solidFill>
              </a:rPr>
              <a:t>Problemas más comunes de los modelos </a:t>
            </a:r>
            <a:r>
              <a:rPr lang="es-ES_tradnl" dirty="0" smtClean="0">
                <a:solidFill>
                  <a:schemeClr val="tx1">
                    <a:lumMod val="75000"/>
                    <a:lumOff val="25000"/>
                  </a:schemeClr>
                </a:solidFill>
              </a:rPr>
              <a:t>estudiados:</a:t>
            </a:r>
          </a:p>
          <a:p>
            <a:pPr lvl="1"/>
            <a:r>
              <a:rPr lang="es-ES_tradnl" sz="2800" dirty="0" smtClean="0">
                <a:solidFill>
                  <a:schemeClr val="tx1">
                    <a:lumMod val="75000"/>
                    <a:lumOff val="25000"/>
                  </a:schemeClr>
                </a:solidFill>
              </a:rPr>
              <a:t>Capacidades explícitas</a:t>
            </a:r>
          </a:p>
          <a:p>
            <a:pPr lvl="1"/>
            <a:r>
              <a:rPr lang="es-ES_tradnl" dirty="0">
                <a:solidFill>
                  <a:schemeClr val="tx1">
                    <a:lumMod val="75000"/>
                    <a:lumOff val="25000"/>
                  </a:schemeClr>
                </a:solidFill>
              </a:rPr>
              <a:t>Realismo/practicidad de las capacidades “identificadas”</a:t>
            </a:r>
          </a:p>
          <a:p>
            <a:pPr lvl="3"/>
            <a:r>
              <a:rPr lang="es-ES_tradnl" dirty="0">
                <a:solidFill>
                  <a:schemeClr val="tx1">
                    <a:lumMod val="75000"/>
                    <a:lumOff val="25000"/>
                  </a:schemeClr>
                </a:solidFill>
              </a:rPr>
              <a:t>¿Cómo identificar/medir/modelar capacidades sin conocimiento médico en el área</a:t>
            </a:r>
            <a:r>
              <a:rPr lang="es-ES_tradnl" dirty="0" smtClean="0">
                <a:solidFill>
                  <a:schemeClr val="tx1">
                    <a:lumMod val="75000"/>
                    <a:lumOff val="25000"/>
                  </a:schemeClr>
                </a:solidFill>
              </a:rPr>
              <a:t>?</a:t>
            </a:r>
          </a:p>
          <a:p>
            <a:pPr lvl="3"/>
            <a:r>
              <a:rPr lang="es-ES_tradnl" dirty="0">
                <a:solidFill>
                  <a:schemeClr val="tx1">
                    <a:lumMod val="75000"/>
                    <a:lumOff val="25000"/>
                  </a:schemeClr>
                </a:solidFill>
              </a:rPr>
              <a:t>¿Cómo responder a estas capacidades/discapacidades?</a:t>
            </a:r>
          </a:p>
        </p:txBody>
      </p:sp>
      <p:sp>
        <p:nvSpPr>
          <p:cNvPr id="6" name="5 Rectángulo redondeado"/>
          <p:cNvSpPr/>
          <p:nvPr/>
        </p:nvSpPr>
        <p:spPr>
          <a:xfrm>
            <a:off x="2699792" y="5344062"/>
            <a:ext cx="5472608" cy="830997"/>
          </a:xfrm>
          <a:prstGeom prst="round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spcBef>
                <a:spcPct val="20000"/>
              </a:spcBef>
            </a:pPr>
            <a:r>
              <a:rPr lang="es-ES_tradnl" sz="2400" i="1" dirty="0">
                <a:solidFill>
                  <a:schemeClr val="tx1">
                    <a:lumMod val="75000"/>
                    <a:lumOff val="25000"/>
                  </a:schemeClr>
                </a:solidFill>
              </a:rPr>
              <a:t>“Usuarios con la misma discapacidad se comportan de forma diferente”</a:t>
            </a:r>
            <a:endParaRPr lang="es-ES" sz="2400" i="1" dirty="0">
              <a:solidFill>
                <a:schemeClr val="tx1">
                  <a:lumMod val="75000"/>
                  <a:lumOff val="25000"/>
                </a:schemeClr>
              </a:solidFill>
            </a:endParaRPr>
          </a:p>
        </p:txBody>
      </p:sp>
      <p:grpSp>
        <p:nvGrpSpPr>
          <p:cNvPr id="12" name="Group 11"/>
          <p:cNvGrpSpPr/>
          <p:nvPr/>
        </p:nvGrpSpPr>
        <p:grpSpPr>
          <a:xfrm>
            <a:off x="1722469" y="188640"/>
            <a:ext cx="382138"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5" name="Group 14"/>
          <p:cNvGrpSpPr/>
          <p:nvPr/>
        </p:nvGrpSpPr>
        <p:grpSpPr>
          <a:xfrm>
            <a:off x="1813598" y="188501"/>
            <a:ext cx="382138" cy="72008"/>
            <a:chOff x="1722469" y="188640"/>
            <a:chExt cx="226454" cy="72008"/>
          </a:xfrm>
        </p:grpSpPr>
        <p:sp>
          <p:nvSpPr>
            <p:cNvPr id="1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40900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392488"/>
          </a:xfrm>
        </p:spPr>
        <p:txBody>
          <a:bodyPr>
            <a:normAutofit/>
          </a:bodyPr>
          <a:lstStyle/>
          <a:p>
            <a:r>
              <a:rPr lang="es-ES_tradnl" dirty="0">
                <a:solidFill>
                  <a:schemeClr val="tx1">
                    <a:lumMod val="75000"/>
                    <a:lumOff val="25000"/>
                  </a:schemeClr>
                </a:solidFill>
              </a:rPr>
              <a:t>Solución propuesta:</a:t>
            </a:r>
          </a:p>
          <a:p>
            <a:endParaRPr lang="es-ES_tradnl" dirty="0">
              <a:solidFill>
                <a:schemeClr val="tx1">
                  <a:lumMod val="75000"/>
                  <a:lumOff val="25000"/>
                </a:schemeClr>
              </a:solidFill>
            </a:endParaRPr>
          </a:p>
          <a:p>
            <a:pPr marL="0" indent="0" algn="ctr">
              <a:buNone/>
            </a:pPr>
            <a:r>
              <a:rPr lang="es-ES_tradnl" dirty="0" smtClean="0">
                <a:solidFill>
                  <a:schemeClr val="tx1">
                    <a:lumMod val="75000"/>
                    <a:lumOff val="25000"/>
                  </a:schemeClr>
                </a:solidFill>
              </a:rPr>
              <a:t>Capacidades/discapacidades explícitas</a:t>
            </a:r>
          </a:p>
          <a:p>
            <a:pPr marL="0" indent="0" algn="ctr">
              <a:buNone/>
            </a:pPr>
            <a:r>
              <a:rPr lang="es-ES_tradnl" dirty="0" smtClean="0">
                <a:solidFill>
                  <a:schemeClr val="tx1">
                    <a:lumMod val="75000"/>
                    <a:lumOff val="25000"/>
                  </a:schemeClr>
                </a:solidFill>
              </a:rPr>
              <a:t>Vs. </a:t>
            </a:r>
          </a:p>
          <a:p>
            <a:pPr marL="0" indent="0" algn="ctr">
              <a:buNone/>
            </a:pPr>
            <a:r>
              <a:rPr lang="es-ES_tradnl" b="1" dirty="0">
                <a:solidFill>
                  <a:schemeClr val="tx1">
                    <a:lumMod val="75000"/>
                    <a:lumOff val="25000"/>
                  </a:schemeClr>
                </a:solidFill>
              </a:rPr>
              <a:t>Preferencias</a:t>
            </a:r>
            <a:r>
              <a:rPr lang="es-ES_tradnl" dirty="0">
                <a:solidFill>
                  <a:schemeClr val="tx1">
                    <a:lumMod val="75000"/>
                    <a:lumOff val="25000"/>
                  </a:schemeClr>
                </a:solidFill>
              </a:rPr>
              <a:t> (de interacción</a:t>
            </a:r>
            <a:r>
              <a:rPr lang="es-ES_tradnl" dirty="0" smtClean="0">
                <a:solidFill>
                  <a:schemeClr val="tx1">
                    <a:lumMod val="75000"/>
                    <a:lumOff val="25000"/>
                  </a:schemeClr>
                </a:solidFill>
              </a:rPr>
              <a:t>)</a:t>
            </a:r>
            <a:endParaRPr lang="es-ES_tradnl"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24</a:t>
            </a:fld>
            <a:endParaRPr lang="es-ES"/>
          </a:p>
        </p:txBody>
      </p:sp>
      <p:pic>
        <p:nvPicPr>
          <p:cNvPr id="5"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4 Rectángulo redondeado"/>
          <p:cNvSpPr/>
          <p:nvPr/>
        </p:nvSpPr>
        <p:spPr>
          <a:xfrm>
            <a:off x="1722469" y="199207"/>
            <a:ext cx="432048"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4 Rectángulo redondeado"/>
          <p:cNvSpPr/>
          <p:nvPr/>
        </p:nvSpPr>
        <p:spPr>
          <a:xfrm>
            <a:off x="1763688" y="199207"/>
            <a:ext cx="432048"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 name="Group 9"/>
          <p:cNvGrpSpPr/>
          <p:nvPr/>
        </p:nvGrpSpPr>
        <p:grpSpPr>
          <a:xfrm>
            <a:off x="1722469" y="188640"/>
            <a:ext cx="454146" cy="72008"/>
            <a:chOff x="1722469" y="188640"/>
            <a:chExt cx="226454" cy="72008"/>
          </a:xfrm>
        </p:grpSpPr>
        <p:sp>
          <p:nvSpPr>
            <p:cNvPr id="1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oup 12"/>
          <p:cNvGrpSpPr/>
          <p:nvPr/>
        </p:nvGrpSpPr>
        <p:grpSpPr>
          <a:xfrm>
            <a:off x="1813598" y="188501"/>
            <a:ext cx="454146" cy="72008"/>
            <a:chOff x="1722469" y="188640"/>
            <a:chExt cx="226454" cy="72008"/>
          </a:xfrm>
        </p:grpSpPr>
        <p:sp>
          <p:nvSpPr>
            <p:cNvPr id="1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269864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Enfoque de </a:t>
            </a:r>
            <a:r>
              <a:rPr lang="es-ES_tradnl" dirty="0" smtClean="0">
                <a:solidFill>
                  <a:schemeClr val="tx1">
                    <a:lumMod val="75000"/>
                    <a:lumOff val="25000"/>
                  </a:schemeClr>
                </a:solidFill>
              </a:rPr>
              <a:t>capacidades:</a:t>
            </a:r>
          </a:p>
          <a:p>
            <a:pPr lvl="1"/>
            <a:r>
              <a:rPr lang="es-ES_tradnl" sz="2800" dirty="0" err="1" smtClean="0">
                <a:solidFill>
                  <a:schemeClr val="tx1">
                    <a:lumMod val="75000"/>
                    <a:lumOff val="25000"/>
                  </a:schemeClr>
                </a:solidFill>
              </a:rPr>
              <a:t>Gregor</a:t>
            </a:r>
            <a:r>
              <a:rPr lang="es-ES_tradnl" sz="2800" dirty="0" smtClean="0">
                <a:solidFill>
                  <a:schemeClr val="tx1">
                    <a:lumMod val="75000"/>
                    <a:lumOff val="25000"/>
                  </a:schemeClr>
                </a:solidFill>
              </a:rPr>
              <a:t> et al. -&gt; Ancianos</a:t>
            </a:r>
          </a:p>
          <a:p>
            <a:pPr lvl="1"/>
            <a:r>
              <a:rPr lang="es-ES_tradnl" dirty="0" err="1" smtClean="0">
                <a:solidFill>
                  <a:schemeClr val="tx1">
                    <a:lumMod val="75000"/>
                    <a:lumOff val="25000"/>
                  </a:schemeClr>
                </a:solidFill>
              </a:rPr>
              <a:t>Heckmann</a:t>
            </a:r>
            <a:r>
              <a:rPr lang="es-ES_tradnl" dirty="0" smtClean="0">
                <a:solidFill>
                  <a:schemeClr val="tx1">
                    <a:lumMod val="75000"/>
                    <a:lumOff val="25000"/>
                  </a:schemeClr>
                </a:solidFill>
              </a:rPr>
              <a:t> et al. (GUMO) </a:t>
            </a:r>
          </a:p>
          <a:p>
            <a:pPr lvl="1"/>
            <a:r>
              <a:rPr lang="es-ES_tradnl" dirty="0" err="1" smtClean="0">
                <a:solidFill>
                  <a:schemeClr val="tx1">
                    <a:lumMod val="75000"/>
                    <a:lumOff val="25000"/>
                  </a:schemeClr>
                </a:solidFill>
              </a:rPr>
              <a:t>Skillen</a:t>
            </a:r>
            <a:r>
              <a:rPr lang="es-ES_tradnl" dirty="0" smtClean="0">
                <a:solidFill>
                  <a:schemeClr val="tx1">
                    <a:lumMod val="75000"/>
                    <a:lumOff val="25000"/>
                  </a:schemeClr>
                </a:solidFill>
              </a:rPr>
              <a:t> et al. -&gt; </a:t>
            </a:r>
            <a:r>
              <a:rPr lang="es-ES_tradnl" sz="2600" b="1" i="1" dirty="0" smtClean="0">
                <a:solidFill>
                  <a:schemeClr val="tx1">
                    <a:lumMod val="75000"/>
                    <a:lumOff val="25000"/>
                  </a:schemeClr>
                </a:solidFill>
              </a:rPr>
              <a:t>Capacidades explícitas</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25</a:t>
            </a:fld>
            <a:endParaRPr lang="es-ES"/>
          </a:p>
        </p:txBody>
      </p:sp>
      <p:pic>
        <p:nvPicPr>
          <p:cNvPr id="4098" name="Picture 2" descr="F:\tesis\user_chronolog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231" y="3744416"/>
            <a:ext cx="7262094" cy="26859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edlectrico\Desktop\user_no_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edlectrico\Desktop\glass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0" y="3744416"/>
            <a:ext cx="1835696" cy="311358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Abrir llave"/>
          <p:cNvSpPr/>
          <p:nvPr/>
        </p:nvSpPr>
        <p:spPr>
          <a:xfrm>
            <a:off x="5220072" y="1988840"/>
            <a:ext cx="144016" cy="120033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9" name="8 CuadroTexto"/>
          <p:cNvSpPr txBox="1"/>
          <p:nvPr/>
        </p:nvSpPr>
        <p:spPr>
          <a:xfrm>
            <a:off x="5364088" y="1988840"/>
            <a:ext cx="2425090" cy="1200329"/>
          </a:xfrm>
          <a:prstGeom prst="rect">
            <a:avLst/>
          </a:prstGeom>
          <a:noFill/>
        </p:spPr>
        <p:txBody>
          <a:bodyPr wrap="square" rtlCol="0">
            <a:spAutoFit/>
          </a:bodyPr>
          <a:lstStyle/>
          <a:p>
            <a:pPr marL="285750" indent="-285750">
              <a:buFontTx/>
              <a:buChar char="-"/>
            </a:pPr>
            <a:r>
              <a:rPr lang="es-ES" i="1" dirty="0" err="1">
                <a:solidFill>
                  <a:schemeClr val="tx1">
                    <a:lumMod val="75000"/>
                    <a:lumOff val="25000"/>
                  </a:schemeClr>
                </a:solidFill>
              </a:rPr>
              <a:t>Emotional</a:t>
            </a:r>
            <a:r>
              <a:rPr lang="es-ES" i="1" dirty="0" smtClean="0"/>
              <a:t> </a:t>
            </a:r>
            <a:r>
              <a:rPr lang="es-ES" i="1" dirty="0" err="1">
                <a:solidFill>
                  <a:schemeClr val="tx1">
                    <a:lumMod val="75000"/>
                    <a:lumOff val="25000"/>
                  </a:schemeClr>
                </a:solidFill>
              </a:rPr>
              <a:t>State</a:t>
            </a:r>
            <a:endParaRPr lang="es-ES" i="1" dirty="0">
              <a:solidFill>
                <a:schemeClr val="tx1">
                  <a:lumMod val="75000"/>
                  <a:lumOff val="25000"/>
                </a:schemeClr>
              </a:solidFill>
            </a:endParaRPr>
          </a:p>
          <a:p>
            <a:pPr marL="285750" indent="-285750">
              <a:buFontTx/>
              <a:buChar char="-"/>
            </a:pPr>
            <a:r>
              <a:rPr lang="es-ES" i="1" dirty="0" err="1">
                <a:solidFill>
                  <a:schemeClr val="tx1">
                    <a:lumMod val="75000"/>
                    <a:lumOff val="25000"/>
                  </a:schemeClr>
                </a:solidFill>
              </a:rPr>
              <a:t>Characteristics</a:t>
            </a:r>
            <a:endParaRPr lang="es-ES" i="1" dirty="0">
              <a:solidFill>
                <a:schemeClr val="tx1">
                  <a:lumMod val="75000"/>
                  <a:lumOff val="25000"/>
                </a:schemeClr>
              </a:solidFill>
            </a:endParaRPr>
          </a:p>
          <a:p>
            <a:pPr marL="285750" indent="-285750">
              <a:buFontTx/>
              <a:buChar char="-"/>
            </a:pPr>
            <a:r>
              <a:rPr lang="es-ES" i="1" dirty="0" err="1">
                <a:solidFill>
                  <a:schemeClr val="tx1">
                    <a:lumMod val="75000"/>
                    <a:lumOff val="25000"/>
                  </a:schemeClr>
                </a:solidFill>
              </a:rPr>
              <a:t>Personality</a:t>
            </a:r>
            <a:endParaRPr lang="es-ES" i="1" dirty="0">
              <a:solidFill>
                <a:schemeClr val="tx1">
                  <a:lumMod val="75000"/>
                  <a:lumOff val="25000"/>
                </a:schemeClr>
              </a:solidFill>
            </a:endParaRPr>
          </a:p>
          <a:p>
            <a:pPr marL="285750" indent="-285750">
              <a:buFontTx/>
              <a:buChar char="-"/>
            </a:pPr>
            <a:r>
              <a:rPr lang="es-ES" i="1" dirty="0" err="1">
                <a:solidFill>
                  <a:schemeClr val="tx1">
                    <a:lumMod val="75000"/>
                    <a:lumOff val="25000"/>
                  </a:schemeClr>
                </a:solidFill>
              </a:rPr>
              <a:t>Physiological</a:t>
            </a:r>
            <a:r>
              <a:rPr lang="es-ES" i="1" dirty="0">
                <a:solidFill>
                  <a:schemeClr val="tx1">
                    <a:lumMod val="75000"/>
                    <a:lumOff val="25000"/>
                  </a:schemeClr>
                </a:solidFill>
              </a:rPr>
              <a:t> </a:t>
            </a:r>
            <a:r>
              <a:rPr lang="es-ES" i="1" dirty="0" err="1">
                <a:solidFill>
                  <a:schemeClr val="tx1">
                    <a:lumMod val="75000"/>
                    <a:lumOff val="25000"/>
                  </a:schemeClr>
                </a:solidFill>
              </a:rPr>
              <a:t>State</a:t>
            </a:r>
            <a:endParaRPr lang="es-ES" i="1" dirty="0">
              <a:solidFill>
                <a:schemeClr val="tx1">
                  <a:lumMod val="75000"/>
                  <a:lumOff val="25000"/>
                </a:schemeClr>
              </a:solidFill>
            </a:endParaRPr>
          </a:p>
        </p:txBody>
      </p:sp>
      <p:sp>
        <p:nvSpPr>
          <p:cNvPr id="11" name="4 Rectángulo redondeado"/>
          <p:cNvSpPr/>
          <p:nvPr/>
        </p:nvSpPr>
        <p:spPr>
          <a:xfrm>
            <a:off x="1722469" y="199207"/>
            <a:ext cx="504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4 Rectángulo redondeado"/>
          <p:cNvSpPr/>
          <p:nvPr/>
        </p:nvSpPr>
        <p:spPr>
          <a:xfrm>
            <a:off x="1763688" y="199207"/>
            <a:ext cx="504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4 Rectángulo redondeado"/>
          <p:cNvSpPr/>
          <p:nvPr/>
        </p:nvSpPr>
        <p:spPr>
          <a:xfrm>
            <a:off x="1722469" y="199207"/>
            <a:ext cx="500552"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763688" y="199207"/>
            <a:ext cx="500552"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 name="Group 14"/>
          <p:cNvGrpSpPr/>
          <p:nvPr/>
        </p:nvGrpSpPr>
        <p:grpSpPr>
          <a:xfrm>
            <a:off x="1722469" y="188640"/>
            <a:ext cx="526154" cy="72008"/>
            <a:chOff x="1722469" y="188640"/>
            <a:chExt cx="226454" cy="72008"/>
          </a:xfrm>
        </p:grpSpPr>
        <p:sp>
          <p:nvSpPr>
            <p:cNvPr id="1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 name="Group 17"/>
          <p:cNvGrpSpPr/>
          <p:nvPr/>
        </p:nvGrpSpPr>
        <p:grpSpPr>
          <a:xfrm>
            <a:off x="1813598" y="188501"/>
            <a:ext cx="526154" cy="72008"/>
            <a:chOff x="1722469" y="188640"/>
            <a:chExt cx="226454" cy="72008"/>
          </a:xfrm>
        </p:grpSpPr>
        <p:sp>
          <p:nvSpPr>
            <p:cNvPr id="19"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4904868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26</a:t>
            </a:fld>
            <a:endParaRPr lang="es-ES"/>
          </a:p>
        </p:txBody>
      </p:sp>
      <p:pic>
        <p:nvPicPr>
          <p:cNvPr id="13"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4 Rectángulo redondeado"/>
          <p:cNvSpPr/>
          <p:nvPr/>
        </p:nvSpPr>
        <p:spPr>
          <a:xfrm>
            <a:off x="1722469"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763688"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722469"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763688"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oup 19"/>
          <p:cNvGrpSpPr/>
          <p:nvPr/>
        </p:nvGrpSpPr>
        <p:grpSpPr>
          <a:xfrm>
            <a:off x="1722469" y="188640"/>
            <a:ext cx="598162" cy="72008"/>
            <a:chOff x="1722469" y="188640"/>
            <a:chExt cx="226454" cy="72008"/>
          </a:xfrm>
        </p:grpSpPr>
        <p:sp>
          <p:nvSpPr>
            <p:cNvPr id="2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oup 22"/>
          <p:cNvGrpSpPr/>
          <p:nvPr/>
        </p:nvGrpSpPr>
        <p:grpSpPr>
          <a:xfrm>
            <a:off x="1813598" y="188501"/>
            <a:ext cx="598162"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6" name="2 Marcador de contenido"/>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1">
                    <a:lumMod val="75000"/>
                    <a:lumOff val="25000"/>
                  </a:schemeClr>
                </a:solidFill>
              </a:rPr>
              <a:t>Personas:</a:t>
            </a:r>
          </a:p>
          <a:p>
            <a:pPr marL="0" indent="0" algn="just">
              <a:buFont typeface="Arial" pitchFamily="34" charset="0"/>
              <a:buNone/>
            </a:pPr>
            <a:endParaRPr lang="en-US" i="1" dirty="0" smtClean="0">
              <a:solidFill>
                <a:schemeClr val="tx1">
                  <a:lumMod val="75000"/>
                  <a:lumOff val="25000"/>
                </a:schemeClr>
              </a:solidFill>
            </a:endParaRPr>
          </a:p>
          <a:p>
            <a:pPr marL="0" indent="0" algn="just">
              <a:buFont typeface="Arial" pitchFamily="34" charset="0"/>
              <a:buNone/>
            </a:pPr>
            <a:endParaRPr lang="en-US" i="1" dirty="0" smtClean="0">
              <a:solidFill>
                <a:schemeClr val="tx1">
                  <a:lumMod val="75000"/>
                  <a:lumOff val="25000"/>
                </a:schemeClr>
              </a:solidFill>
            </a:endParaRPr>
          </a:p>
          <a:p>
            <a:pPr marL="0" indent="0" algn="just">
              <a:buFont typeface="Arial" pitchFamily="34" charset="0"/>
              <a:buNone/>
            </a:pPr>
            <a:endParaRPr lang="en-US" i="1" dirty="0" smtClean="0">
              <a:solidFill>
                <a:schemeClr val="tx1">
                  <a:lumMod val="75000"/>
                  <a:lumOff val="25000"/>
                </a:schemeClr>
              </a:solidFill>
            </a:endParaRPr>
          </a:p>
          <a:p>
            <a:pPr marL="0" indent="0" algn="just">
              <a:buFont typeface="Arial" pitchFamily="34" charset="0"/>
              <a:buNone/>
            </a:pPr>
            <a:endParaRPr lang="en-US" i="1" dirty="0" smtClean="0">
              <a:solidFill>
                <a:schemeClr val="tx1">
                  <a:lumMod val="75000"/>
                  <a:lumOff val="25000"/>
                </a:schemeClr>
              </a:solidFill>
            </a:endParaRPr>
          </a:p>
          <a:p>
            <a:pPr marL="0" indent="0" algn="just">
              <a:buFont typeface="Arial" pitchFamily="34" charset="0"/>
              <a:buNone/>
            </a:pPr>
            <a:endParaRPr lang="en-US" i="1" dirty="0" smtClean="0">
              <a:solidFill>
                <a:schemeClr val="tx1">
                  <a:lumMod val="75000"/>
                  <a:lumOff val="25000"/>
                </a:schemeClr>
              </a:solidFill>
            </a:endParaRPr>
          </a:p>
          <a:p>
            <a:pPr marL="0" indent="0" algn="ctr">
              <a:buFont typeface="Arial" pitchFamily="34" charset="0"/>
              <a:buNone/>
            </a:pPr>
            <a:r>
              <a:rPr lang="en-US" dirty="0" smtClean="0">
                <a:solidFill>
                  <a:schemeClr val="tx1">
                    <a:lumMod val="75000"/>
                    <a:lumOff val="25000"/>
                  </a:schemeClr>
                </a:solidFill>
              </a:rPr>
              <a:t>(</a:t>
            </a:r>
            <a:r>
              <a:rPr lang="es-ES" dirty="0" smtClean="0">
                <a:solidFill>
                  <a:schemeClr val="tx1">
                    <a:lumMod val="75000"/>
                    <a:lumOff val="25000"/>
                  </a:schemeClr>
                </a:solidFill>
              </a:rPr>
              <a:t>Cooper &amp; </a:t>
            </a:r>
            <a:r>
              <a:rPr lang="es-ES" dirty="0" err="1" smtClean="0">
                <a:solidFill>
                  <a:schemeClr val="tx1">
                    <a:lumMod val="75000"/>
                    <a:lumOff val="25000"/>
                  </a:schemeClr>
                </a:solidFill>
              </a:rPr>
              <a:t>Saffo</a:t>
            </a:r>
            <a:r>
              <a:rPr lang="es-ES" dirty="0" smtClean="0">
                <a:solidFill>
                  <a:schemeClr val="tx1">
                    <a:lumMod val="75000"/>
                    <a:lumOff val="25000"/>
                  </a:schemeClr>
                </a:solidFill>
              </a:rPr>
              <a:t>, 1999)</a:t>
            </a:r>
            <a:endParaRPr lang="es-ES" dirty="0">
              <a:solidFill>
                <a:schemeClr val="tx1">
                  <a:lumMod val="75000"/>
                  <a:lumOff val="25000"/>
                </a:schemeClr>
              </a:solidFill>
            </a:endParaRPr>
          </a:p>
        </p:txBody>
      </p:sp>
      <p:sp>
        <p:nvSpPr>
          <p:cNvPr id="27" name="26 Rectángulo redondeado"/>
          <p:cNvSpPr/>
          <p:nvPr/>
        </p:nvSpPr>
        <p:spPr>
          <a:xfrm>
            <a:off x="400844" y="2564904"/>
            <a:ext cx="8352928" cy="1728192"/>
          </a:xfrm>
          <a:prstGeom prst="roundRect">
            <a:avLst/>
          </a:prstGeom>
          <a:solidFill>
            <a:srgbClr val="EAE884">
              <a:alpha val="50000"/>
            </a:srgbClr>
          </a:solidFill>
          <a:ln>
            <a:solidFill>
              <a:srgbClr val="97A41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i="1" dirty="0" smtClean="0">
                <a:solidFill>
                  <a:schemeClr val="tx1">
                    <a:lumMod val="75000"/>
                    <a:lumOff val="25000"/>
                  </a:schemeClr>
                </a:solidFill>
              </a:rPr>
              <a:t>“</a:t>
            </a:r>
            <a:r>
              <a:rPr lang="en-US" sz="2800" i="1" u="sng" dirty="0">
                <a:solidFill>
                  <a:schemeClr val="tx1">
                    <a:lumMod val="75000"/>
                    <a:lumOff val="25000"/>
                  </a:schemeClr>
                </a:solidFill>
              </a:rPr>
              <a:t>Personas</a:t>
            </a:r>
            <a:r>
              <a:rPr lang="en-US" sz="2800" i="1" dirty="0">
                <a:solidFill>
                  <a:schemeClr val="tx1">
                    <a:lumMod val="75000"/>
                    <a:lumOff val="25000"/>
                  </a:schemeClr>
                </a:solidFill>
              </a:rPr>
              <a:t> are not real people, but they represent them through a design process. They are hypothetical archetypes of real users</a:t>
            </a:r>
            <a:r>
              <a:rPr lang="en-US" sz="2800" i="1" dirty="0" smtClean="0">
                <a:solidFill>
                  <a:schemeClr val="tx1">
                    <a:lumMod val="75000"/>
                    <a:lumOff val="25000"/>
                  </a:schemeClr>
                </a:solidFill>
              </a:rPr>
              <a:t>”</a:t>
            </a:r>
            <a:endParaRPr lang="en-US" sz="2800" i="1" dirty="0">
              <a:solidFill>
                <a:schemeClr val="tx1">
                  <a:lumMod val="75000"/>
                  <a:lumOff val="25000"/>
                </a:schemeClr>
              </a:solidFill>
            </a:endParaRPr>
          </a:p>
        </p:txBody>
      </p:sp>
    </p:spTree>
    <p:extLst>
      <p:ext uri="{BB962C8B-B14F-4D97-AF65-F5344CB8AC3E}">
        <p14:creationId xmlns:p14="http://schemas.microsoft.com/office/powerpoint/2010/main" val="1921252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27</a:t>
            </a:fld>
            <a:endParaRPr lang="es-ES"/>
          </a:p>
        </p:txBody>
      </p:sp>
      <p:pic>
        <p:nvPicPr>
          <p:cNvPr id="13"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4 Rectángulo redondeado"/>
          <p:cNvSpPr/>
          <p:nvPr/>
        </p:nvSpPr>
        <p:spPr>
          <a:xfrm>
            <a:off x="1722469"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763688"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722469"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763688"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oup 19"/>
          <p:cNvGrpSpPr/>
          <p:nvPr/>
        </p:nvGrpSpPr>
        <p:grpSpPr>
          <a:xfrm>
            <a:off x="1722469" y="188640"/>
            <a:ext cx="598162" cy="72008"/>
            <a:chOff x="1722469" y="188640"/>
            <a:chExt cx="226454" cy="72008"/>
          </a:xfrm>
        </p:grpSpPr>
        <p:sp>
          <p:nvSpPr>
            <p:cNvPr id="2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oup 22"/>
          <p:cNvGrpSpPr/>
          <p:nvPr/>
        </p:nvGrpSpPr>
        <p:grpSpPr>
          <a:xfrm>
            <a:off x="1813598" y="188501"/>
            <a:ext cx="598162"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2 Marcador de contenido"/>
          <p:cNvSpPr>
            <a:spLocks noGrp="1"/>
          </p:cNvSpPr>
          <p:nvPr>
            <p:ph idx="1"/>
          </p:nvPr>
        </p:nvSpPr>
        <p:spPr>
          <a:xfrm>
            <a:off x="539552" y="1484784"/>
            <a:ext cx="8229600" cy="4320479"/>
          </a:xfrm>
        </p:spPr>
        <p:txBody>
          <a:bodyPr>
            <a:normAutofit/>
          </a:bodyPr>
          <a:lstStyle/>
          <a:p>
            <a:r>
              <a:rPr lang="es-ES_tradnl" dirty="0">
                <a:solidFill>
                  <a:schemeClr val="tx1">
                    <a:lumMod val="75000"/>
                    <a:lumOff val="25000"/>
                  </a:schemeClr>
                </a:solidFill>
              </a:rPr>
              <a:t>Enfoque de </a:t>
            </a:r>
            <a:r>
              <a:rPr lang="es-ES_tradnl" dirty="0" smtClean="0">
                <a:solidFill>
                  <a:schemeClr val="tx1">
                    <a:lumMod val="75000"/>
                    <a:lumOff val="25000"/>
                  </a:schemeClr>
                </a:solidFill>
              </a:rPr>
              <a:t>Casas et al.:</a:t>
            </a:r>
          </a:p>
          <a:p>
            <a:pPr lvl="1"/>
            <a:r>
              <a:rPr lang="es-ES_tradnl" dirty="0" smtClean="0">
                <a:solidFill>
                  <a:schemeClr val="tx1">
                    <a:lumMod val="75000"/>
                    <a:lumOff val="25000"/>
                  </a:schemeClr>
                </a:solidFill>
              </a:rPr>
              <a:t>Usuarios primarios</a:t>
            </a:r>
          </a:p>
          <a:p>
            <a:pPr lvl="1"/>
            <a:r>
              <a:rPr lang="es-ES_tradnl" dirty="0" smtClean="0">
                <a:solidFill>
                  <a:schemeClr val="tx1">
                    <a:lumMod val="75000"/>
                    <a:lumOff val="25000"/>
                  </a:schemeClr>
                </a:solidFill>
              </a:rPr>
              <a:t>Usuarios secundarios</a:t>
            </a:r>
          </a:p>
          <a:p>
            <a:pPr lvl="1"/>
            <a:r>
              <a:rPr lang="es-ES_tradnl" dirty="0" smtClean="0">
                <a:solidFill>
                  <a:schemeClr val="tx1">
                    <a:lumMod val="75000"/>
                    <a:lumOff val="25000"/>
                  </a:schemeClr>
                </a:solidFill>
              </a:rPr>
              <a:t>Taxonomía sustentada en:</a:t>
            </a:r>
          </a:p>
          <a:p>
            <a:pPr lvl="2"/>
            <a:r>
              <a:rPr lang="es-ES_tradnl" dirty="0" smtClean="0">
                <a:solidFill>
                  <a:schemeClr val="tx1">
                    <a:lumMod val="75000"/>
                    <a:lumOff val="25000"/>
                  </a:schemeClr>
                </a:solidFill>
              </a:rPr>
              <a:t>Nivel de usuario</a:t>
            </a:r>
          </a:p>
          <a:p>
            <a:pPr lvl="2"/>
            <a:r>
              <a:rPr lang="es-ES_tradnl" dirty="0" smtClean="0">
                <a:solidFill>
                  <a:schemeClr val="tx1">
                    <a:lumMod val="75000"/>
                    <a:lumOff val="25000"/>
                  </a:schemeClr>
                </a:solidFill>
              </a:rPr>
              <a:t>Interfaz</a:t>
            </a:r>
          </a:p>
          <a:p>
            <a:pPr lvl="2"/>
            <a:r>
              <a:rPr lang="es-ES_tradnl" dirty="0" smtClean="0">
                <a:solidFill>
                  <a:schemeClr val="tx1">
                    <a:lumMod val="75000"/>
                    <a:lumOff val="25000"/>
                  </a:schemeClr>
                </a:solidFill>
              </a:rPr>
              <a:t>Audio</a:t>
            </a:r>
          </a:p>
          <a:p>
            <a:pPr lvl="2"/>
            <a:r>
              <a:rPr lang="es-ES_tradnl" dirty="0" smtClean="0">
                <a:solidFill>
                  <a:schemeClr val="tx1">
                    <a:lumMod val="75000"/>
                    <a:lumOff val="25000"/>
                  </a:schemeClr>
                </a:solidFill>
              </a:rPr>
              <a:t>Pantalla</a:t>
            </a:r>
            <a:endParaRPr lang="es-ES_tradnl" dirty="0">
              <a:solidFill>
                <a:schemeClr val="tx1">
                  <a:lumMod val="75000"/>
                  <a:lumOff val="25000"/>
                </a:schemeClr>
              </a:solidFill>
            </a:endParaRPr>
          </a:p>
        </p:txBody>
      </p:sp>
    </p:spTree>
    <p:extLst>
      <p:ext uri="{BB962C8B-B14F-4D97-AF65-F5344CB8AC3E}">
        <p14:creationId xmlns:p14="http://schemas.microsoft.com/office/powerpoint/2010/main" val="570949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5"/>
            <a:ext cx="8229600" cy="1152128"/>
          </a:xfrm>
        </p:spPr>
        <p:txBody>
          <a:bodyPr>
            <a:normAutofit/>
          </a:bodyPr>
          <a:lstStyle/>
          <a:p>
            <a:r>
              <a:rPr lang="es-ES_tradnl" dirty="0">
                <a:solidFill>
                  <a:schemeClr val="tx1">
                    <a:lumMod val="75000"/>
                    <a:lumOff val="25000"/>
                  </a:schemeClr>
                </a:solidFill>
              </a:rPr>
              <a:t>Enfoque de preferencias:</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28</a:t>
            </a:fld>
            <a:endParaRPr lang="es-ES"/>
          </a:p>
        </p:txBody>
      </p:sp>
      <p:pic>
        <p:nvPicPr>
          <p:cNvPr id="13"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redondeado"/>
          <p:cNvSpPr/>
          <p:nvPr/>
        </p:nvSpPr>
        <p:spPr>
          <a:xfrm>
            <a:off x="791580" y="2564904"/>
            <a:ext cx="7632848" cy="3456384"/>
          </a:xfrm>
          <a:prstGeom prst="roundRect">
            <a:avLst/>
          </a:prstGeom>
          <a:solidFill>
            <a:schemeClr val="accent4">
              <a:lumMod val="40000"/>
              <a:lumOff val="60000"/>
              <a:alpha val="66000"/>
            </a:schemeClr>
          </a:solidFill>
        </p:spPr>
        <p:style>
          <a:lnRef idx="2">
            <a:schemeClr val="accent1">
              <a:shade val="50000"/>
            </a:schemeClr>
          </a:lnRef>
          <a:fillRef idx="1001">
            <a:schemeClr val="dk2"/>
          </a:fillRef>
          <a:effectRef idx="0">
            <a:schemeClr val="accent1"/>
          </a:effectRef>
          <a:fontRef idx="minor">
            <a:schemeClr val="lt1"/>
          </a:fontRef>
        </p:style>
        <p:txBody>
          <a:bodyPr rtlCol="0" anchor="t"/>
          <a:lstStyle/>
          <a:p>
            <a:pPr algn="ctr"/>
            <a:r>
              <a:rPr lang="es-ES" sz="3200" dirty="0">
                <a:solidFill>
                  <a:schemeClr val="tx1">
                    <a:lumMod val="75000"/>
                    <a:lumOff val="25000"/>
                  </a:schemeClr>
                </a:solidFill>
              </a:rPr>
              <a:t>INTERACCIÓN</a:t>
            </a:r>
          </a:p>
        </p:txBody>
      </p:sp>
      <p:sp>
        <p:nvSpPr>
          <p:cNvPr id="7" name="6 Elipse"/>
          <p:cNvSpPr/>
          <p:nvPr/>
        </p:nvSpPr>
        <p:spPr>
          <a:xfrm>
            <a:off x="900324" y="4759436"/>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DISPLAY</a:t>
            </a:r>
          </a:p>
        </p:txBody>
      </p:sp>
      <p:sp>
        <p:nvSpPr>
          <p:cNvPr id="8" name="7 Elipse"/>
          <p:cNvSpPr/>
          <p:nvPr/>
        </p:nvSpPr>
        <p:spPr>
          <a:xfrm>
            <a:off x="3455876"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EXPERIENCE</a:t>
            </a:r>
          </a:p>
        </p:txBody>
      </p:sp>
      <p:sp>
        <p:nvSpPr>
          <p:cNvPr id="9" name="8 Elipse"/>
          <p:cNvSpPr/>
          <p:nvPr/>
        </p:nvSpPr>
        <p:spPr>
          <a:xfrm>
            <a:off x="3440938" y="4725144"/>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AUDIO</a:t>
            </a:r>
          </a:p>
        </p:txBody>
      </p:sp>
      <p:sp>
        <p:nvSpPr>
          <p:cNvPr id="10" name="9 Elipse"/>
          <p:cNvSpPr/>
          <p:nvPr/>
        </p:nvSpPr>
        <p:spPr>
          <a:xfrm>
            <a:off x="6012160"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INTERFACE</a:t>
            </a:r>
          </a:p>
        </p:txBody>
      </p:sp>
      <p:sp>
        <p:nvSpPr>
          <p:cNvPr id="11" name="10 Elipse"/>
          <p:cNvSpPr/>
          <p:nvPr/>
        </p:nvSpPr>
        <p:spPr>
          <a:xfrm>
            <a:off x="900324"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BASIC DIMENSIONS</a:t>
            </a:r>
          </a:p>
        </p:txBody>
      </p:sp>
      <p:sp>
        <p:nvSpPr>
          <p:cNvPr id="12" name="11 Elipse"/>
          <p:cNvSpPr/>
          <p:nvPr/>
        </p:nvSpPr>
        <p:spPr>
          <a:xfrm>
            <a:off x="6012160" y="4725144"/>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VIEW</a:t>
            </a:r>
          </a:p>
        </p:txBody>
      </p:sp>
      <p:sp>
        <p:nvSpPr>
          <p:cNvPr id="16" name="4 Rectángulo redondeado"/>
          <p:cNvSpPr/>
          <p:nvPr/>
        </p:nvSpPr>
        <p:spPr>
          <a:xfrm>
            <a:off x="1722469"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763688"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722469"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763688"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oup 19"/>
          <p:cNvGrpSpPr/>
          <p:nvPr/>
        </p:nvGrpSpPr>
        <p:grpSpPr>
          <a:xfrm>
            <a:off x="1722469" y="188640"/>
            <a:ext cx="598162" cy="72008"/>
            <a:chOff x="1722469" y="188640"/>
            <a:chExt cx="226454" cy="72008"/>
          </a:xfrm>
        </p:grpSpPr>
        <p:sp>
          <p:nvSpPr>
            <p:cNvPr id="2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oup 22"/>
          <p:cNvGrpSpPr/>
          <p:nvPr/>
        </p:nvGrpSpPr>
        <p:grpSpPr>
          <a:xfrm>
            <a:off x="1813598" y="188501"/>
            <a:ext cx="598162"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30133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11"/>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8"/>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10"/>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5"/>
            <a:ext cx="8229600" cy="1152128"/>
          </a:xfrm>
        </p:spPr>
        <p:txBody>
          <a:bodyPr>
            <a:normAutofit/>
          </a:bodyPr>
          <a:lstStyle/>
          <a:p>
            <a:r>
              <a:rPr lang="es-ES_tradnl" dirty="0">
                <a:solidFill>
                  <a:schemeClr val="tx1">
                    <a:lumMod val="75000"/>
                    <a:lumOff val="25000"/>
                  </a:schemeClr>
                </a:solidFill>
              </a:rPr>
              <a:t>Enfoque de preferencias:</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29</a:t>
            </a:fld>
            <a:endParaRPr lang="es-ES"/>
          </a:p>
        </p:txBody>
      </p:sp>
      <p:pic>
        <p:nvPicPr>
          <p:cNvPr id="13"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p:nvSpPr>
        <p:spPr>
          <a:xfrm>
            <a:off x="0" y="364502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redondeado"/>
          <p:cNvSpPr/>
          <p:nvPr/>
        </p:nvSpPr>
        <p:spPr>
          <a:xfrm>
            <a:off x="791580" y="2564904"/>
            <a:ext cx="7632848" cy="3456384"/>
          </a:xfrm>
          <a:prstGeom prst="roundRect">
            <a:avLst/>
          </a:prstGeom>
          <a:solidFill>
            <a:schemeClr val="accent4">
              <a:lumMod val="40000"/>
              <a:lumOff val="60000"/>
              <a:alpha val="66000"/>
            </a:schemeClr>
          </a:solidFill>
        </p:spPr>
        <p:style>
          <a:lnRef idx="2">
            <a:schemeClr val="accent1">
              <a:shade val="50000"/>
            </a:schemeClr>
          </a:lnRef>
          <a:fillRef idx="1001">
            <a:schemeClr val="dk2"/>
          </a:fillRef>
          <a:effectRef idx="0">
            <a:schemeClr val="accent1"/>
          </a:effectRef>
          <a:fontRef idx="minor">
            <a:schemeClr val="lt1"/>
          </a:fontRef>
        </p:style>
        <p:txBody>
          <a:bodyPr rtlCol="0" anchor="t"/>
          <a:lstStyle/>
          <a:p>
            <a:pPr algn="ctr"/>
            <a:r>
              <a:rPr lang="es-ES" sz="3200" dirty="0">
                <a:solidFill>
                  <a:schemeClr val="tx1">
                    <a:lumMod val="75000"/>
                    <a:lumOff val="25000"/>
                  </a:schemeClr>
                </a:solidFill>
              </a:rPr>
              <a:t>INTERACCIÓN</a:t>
            </a:r>
          </a:p>
        </p:txBody>
      </p:sp>
      <p:sp>
        <p:nvSpPr>
          <p:cNvPr id="7" name="6 Elipse"/>
          <p:cNvSpPr/>
          <p:nvPr/>
        </p:nvSpPr>
        <p:spPr>
          <a:xfrm>
            <a:off x="900324" y="4759436"/>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DISPLAY</a:t>
            </a:r>
          </a:p>
        </p:txBody>
      </p:sp>
      <p:sp>
        <p:nvSpPr>
          <p:cNvPr id="8" name="7 Elipse"/>
          <p:cNvSpPr/>
          <p:nvPr/>
        </p:nvSpPr>
        <p:spPr>
          <a:xfrm>
            <a:off x="3455876"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b="1" dirty="0">
                <a:solidFill>
                  <a:schemeClr val="tx1">
                    <a:lumMod val="75000"/>
                    <a:lumOff val="25000"/>
                  </a:schemeClr>
                </a:solidFill>
              </a:rPr>
              <a:t>EXPERIENCE</a:t>
            </a:r>
          </a:p>
        </p:txBody>
      </p:sp>
      <p:sp>
        <p:nvSpPr>
          <p:cNvPr id="9" name="8 Elipse"/>
          <p:cNvSpPr/>
          <p:nvPr/>
        </p:nvSpPr>
        <p:spPr>
          <a:xfrm>
            <a:off x="3440938" y="4725144"/>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AUDIO</a:t>
            </a:r>
          </a:p>
        </p:txBody>
      </p:sp>
      <p:sp>
        <p:nvSpPr>
          <p:cNvPr id="10" name="9 Elipse"/>
          <p:cNvSpPr/>
          <p:nvPr/>
        </p:nvSpPr>
        <p:spPr>
          <a:xfrm>
            <a:off x="6012160"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b="1" dirty="0">
                <a:solidFill>
                  <a:schemeClr val="tx1">
                    <a:lumMod val="75000"/>
                    <a:lumOff val="25000"/>
                  </a:schemeClr>
                </a:solidFill>
              </a:rPr>
              <a:t>INTERFACE</a:t>
            </a:r>
          </a:p>
        </p:txBody>
      </p:sp>
      <p:sp>
        <p:nvSpPr>
          <p:cNvPr id="11" name="10 Elipse"/>
          <p:cNvSpPr/>
          <p:nvPr/>
        </p:nvSpPr>
        <p:spPr>
          <a:xfrm>
            <a:off x="900324" y="3429000"/>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b="1" dirty="0">
                <a:solidFill>
                  <a:schemeClr val="tx1">
                    <a:lumMod val="75000"/>
                    <a:lumOff val="25000"/>
                  </a:schemeClr>
                </a:solidFill>
              </a:rPr>
              <a:t>BASIC DIMENSIONS</a:t>
            </a:r>
          </a:p>
        </p:txBody>
      </p:sp>
      <p:sp>
        <p:nvSpPr>
          <p:cNvPr id="12" name="11 Elipse"/>
          <p:cNvSpPr/>
          <p:nvPr/>
        </p:nvSpPr>
        <p:spPr>
          <a:xfrm>
            <a:off x="6012160" y="4725144"/>
            <a:ext cx="2232248" cy="100811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a:solidFill>
                  <a:schemeClr val="tx1">
                    <a:lumMod val="75000"/>
                    <a:lumOff val="25000"/>
                  </a:schemeClr>
                </a:solidFill>
              </a:rPr>
              <a:t>VIEW</a:t>
            </a:r>
          </a:p>
        </p:txBody>
      </p:sp>
      <p:sp>
        <p:nvSpPr>
          <p:cNvPr id="16" name="4 Rectángulo redondeado"/>
          <p:cNvSpPr/>
          <p:nvPr/>
        </p:nvSpPr>
        <p:spPr>
          <a:xfrm>
            <a:off x="1722469"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4 Rectángulo redondeado"/>
          <p:cNvSpPr/>
          <p:nvPr/>
        </p:nvSpPr>
        <p:spPr>
          <a:xfrm>
            <a:off x="1763688" y="199207"/>
            <a:ext cx="576064"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722469"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763688" y="199207"/>
            <a:ext cx="569056" cy="6144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oup 19"/>
          <p:cNvGrpSpPr/>
          <p:nvPr/>
        </p:nvGrpSpPr>
        <p:grpSpPr>
          <a:xfrm>
            <a:off x="1722469" y="188640"/>
            <a:ext cx="598162" cy="72008"/>
            <a:chOff x="1722469" y="188640"/>
            <a:chExt cx="226454" cy="72008"/>
          </a:xfrm>
        </p:grpSpPr>
        <p:sp>
          <p:nvSpPr>
            <p:cNvPr id="2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oup 22"/>
          <p:cNvGrpSpPr/>
          <p:nvPr/>
        </p:nvGrpSpPr>
        <p:grpSpPr>
          <a:xfrm>
            <a:off x="1813598" y="188501"/>
            <a:ext cx="598162"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170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withEffect">
                                  <p:stCondLst>
                                    <p:cond delay="0"/>
                                  </p:stCondLst>
                                  <p:iterate type="lt">
                                    <p:tmAbs val="25"/>
                                  </p:iterate>
                                  <p:childTnLst>
                                    <p:set>
                                      <p:cBhvr override="childStyle">
                                        <p:cTn id="6" dur="indefinite"/>
                                        <p:tgtEl>
                                          <p:spTgt spid="7"/>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9"/>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1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lstStyle/>
          <a:p>
            <a:pPr marL="514350" indent="-514350">
              <a:buFont typeface="+mj-lt"/>
              <a:buAutoNum type="arabicPeriod"/>
            </a:pPr>
            <a:r>
              <a:rPr lang="es-ES" dirty="0">
                <a:solidFill>
                  <a:schemeClr val="tx1">
                    <a:lumMod val="75000"/>
                    <a:lumOff val="25000"/>
                  </a:schemeClr>
                </a:solidFill>
              </a:rPr>
              <a:t>Introducción</a:t>
            </a:r>
          </a:p>
          <a:p>
            <a:pPr marL="514350" indent="-514350">
              <a:buFont typeface="+mj-lt"/>
              <a:buAutoNum type="arabicPeriod"/>
            </a:pPr>
            <a:r>
              <a:rPr lang="es-ES" dirty="0">
                <a:solidFill>
                  <a:schemeClr val="bg1">
                    <a:lumMod val="65000"/>
                  </a:schemeClr>
                </a:solidFill>
              </a:rPr>
              <a:t>Modelado de entidades en entornos dinámicos</a:t>
            </a:r>
          </a:p>
          <a:p>
            <a:pPr marL="514350" indent="-514350">
              <a:buFont typeface="+mj-lt"/>
              <a:buAutoNum type="arabicPeriod"/>
            </a:pPr>
            <a:r>
              <a:rPr lang="es-ES" dirty="0" smtClean="0">
                <a:solidFill>
                  <a:schemeClr val="bg1">
                    <a:lumMod val="65000"/>
                  </a:schemeClr>
                </a:solidFill>
              </a:rPr>
              <a:t>Plataforma semántica para móvil</a:t>
            </a:r>
          </a:p>
          <a:p>
            <a:pPr marL="514350" indent="-514350">
              <a:buFont typeface="+mj-lt"/>
              <a:buAutoNum type="arabicPeriod"/>
            </a:pPr>
            <a:r>
              <a:rPr lang="es-ES" dirty="0" smtClean="0">
                <a:solidFill>
                  <a:schemeClr val="bg1">
                    <a:lumMod val="65000"/>
                  </a:schemeClr>
                </a:solidFill>
              </a:rPr>
              <a:t>Evaluación</a:t>
            </a:r>
          </a:p>
          <a:p>
            <a:pPr marL="514350" indent="-514350">
              <a:buFont typeface="+mj-lt"/>
              <a:buAutoNum type="arabicPeriod"/>
            </a:pPr>
            <a:r>
              <a:rPr lang="es-ES" dirty="0" smtClean="0">
                <a:solidFill>
                  <a:schemeClr val="bg1">
                    <a:lumMod val="65000"/>
                  </a:schemeClr>
                </a:solidFill>
              </a:rPr>
              <a:t>Conclusiones</a:t>
            </a:r>
            <a:endParaRPr lang="es-ES" dirty="0">
              <a:solidFill>
                <a:schemeClr val="bg1">
                  <a:lumMod val="6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a:t>
            </a:fld>
            <a:endParaRPr lang="es-ES"/>
          </a:p>
        </p:txBody>
      </p:sp>
      <p:sp>
        <p:nvSpPr>
          <p:cNvPr id="5" name="4 Rectángulo redondeado"/>
          <p:cNvSpPr/>
          <p:nvPr/>
        </p:nvSpPr>
        <p:spPr>
          <a:xfrm>
            <a:off x="-507" y="188640"/>
            <a:ext cx="16658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Usuario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30</a:t>
            </a:fld>
            <a:endParaRPr lang="es-ES"/>
          </a:p>
        </p:txBody>
      </p:sp>
      <p:pic>
        <p:nvPicPr>
          <p:cNvPr id="9" name="8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352748"/>
            <a:ext cx="7050811" cy="4608512"/>
          </a:xfrm>
        </p:spPr>
      </p:pic>
      <p:pic>
        <p:nvPicPr>
          <p:cNvPr id="5" name="Picture 2" descr="C:\Users\edlectrico\Desktop\user_no_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 y="3744416"/>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edlectrico\Desktop\glass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532" y="4653136"/>
            <a:ext cx="1199972" cy="53901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36512" y="3657004"/>
            <a:ext cx="1835696" cy="321297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Group 15"/>
          <p:cNvGrpSpPr/>
          <p:nvPr/>
        </p:nvGrpSpPr>
        <p:grpSpPr>
          <a:xfrm>
            <a:off x="1763688" y="188640"/>
            <a:ext cx="720080" cy="72008"/>
            <a:chOff x="1722469" y="188640"/>
            <a:chExt cx="226454" cy="72008"/>
          </a:xfrm>
        </p:grpSpPr>
        <p:sp>
          <p:nvSpPr>
            <p:cNvPr id="17"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oup 18"/>
          <p:cNvGrpSpPr/>
          <p:nvPr/>
        </p:nvGrpSpPr>
        <p:grpSpPr>
          <a:xfrm>
            <a:off x="1722469" y="188640"/>
            <a:ext cx="598162" cy="72008"/>
            <a:chOff x="1722469" y="188640"/>
            <a:chExt cx="226454" cy="72008"/>
          </a:xfrm>
        </p:grpSpPr>
        <p:sp>
          <p:nvSpPr>
            <p:cNvPr id="20"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28 Rectángulo redondeado"/>
          <p:cNvSpPr/>
          <p:nvPr/>
        </p:nvSpPr>
        <p:spPr>
          <a:xfrm>
            <a:off x="1403648" y="1268760"/>
            <a:ext cx="7344816" cy="302433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85228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31</a:t>
            </a:fld>
            <a:endParaRPr lang="es-ES"/>
          </a:p>
        </p:txBody>
      </p:sp>
      <p:pic>
        <p:nvPicPr>
          <p:cNvPr id="3074"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991" y="3754045"/>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4693613"/>
            <a:ext cx="1199972" cy="539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C:\Users\edlectrico\Desktop\contex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5619" y="4509120"/>
            <a:ext cx="2267881" cy="2354783"/>
          </a:xfrm>
          <a:prstGeom prst="rect">
            <a:avLst/>
          </a:prstGeom>
          <a:blipFill dpi="0" rotWithShape="1">
            <a:blip r:embed="rId6">
              <a:alphaModFix amt="0"/>
            </a:blip>
            <a:srcRect/>
            <a:tile tx="0" ty="0" sx="100000" sy="100000" flip="none" algn="tl"/>
          </a:blipFill>
        </p:spPr>
      </p:pic>
      <p:sp>
        <p:nvSpPr>
          <p:cNvPr id="5" name="4 Rectángulo"/>
          <p:cNvSpPr/>
          <p:nvPr/>
        </p:nvSpPr>
        <p:spPr>
          <a:xfrm>
            <a:off x="1023790" y="3068960"/>
            <a:ext cx="5256584" cy="37890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Tres entidades principales:</a:t>
            </a:r>
          </a:p>
          <a:p>
            <a:pPr lvl="1"/>
            <a:r>
              <a:rPr lang="es-ES_tradnl" dirty="0">
                <a:solidFill>
                  <a:schemeClr val="bg1">
                    <a:lumMod val="65000"/>
                  </a:schemeClr>
                </a:solidFill>
              </a:rPr>
              <a:t>Usuario</a:t>
            </a:r>
          </a:p>
          <a:p>
            <a:pPr lvl="1"/>
            <a:r>
              <a:rPr lang="es-ES_tradnl" dirty="0">
                <a:solidFill>
                  <a:schemeClr val="tx1">
                    <a:lumMod val="75000"/>
                    <a:lumOff val="25000"/>
                  </a:schemeClr>
                </a:solidFill>
              </a:rPr>
              <a:t>Contexto</a:t>
            </a:r>
          </a:p>
          <a:p>
            <a:pPr lvl="1"/>
            <a:r>
              <a:rPr lang="es-ES_tradnl" dirty="0" smtClean="0">
                <a:solidFill>
                  <a:schemeClr val="bg1">
                    <a:lumMod val="65000"/>
                  </a:schemeClr>
                </a:solidFill>
              </a:rPr>
              <a:t>Dispositivo</a:t>
            </a:r>
            <a:endParaRPr lang="es-ES_tradnl" dirty="0">
              <a:solidFill>
                <a:schemeClr val="bg1">
                  <a:lumMod val="65000"/>
                </a:schemeClr>
              </a:solidFill>
            </a:endParaRPr>
          </a:p>
        </p:txBody>
      </p:sp>
      <p:grpSp>
        <p:nvGrpSpPr>
          <p:cNvPr id="24" name="Group 23"/>
          <p:cNvGrpSpPr/>
          <p:nvPr/>
        </p:nvGrpSpPr>
        <p:grpSpPr>
          <a:xfrm>
            <a:off x="1907704" y="188640"/>
            <a:ext cx="720080" cy="72008"/>
            <a:chOff x="1722469" y="188640"/>
            <a:chExt cx="226454" cy="72008"/>
          </a:xfrm>
        </p:grpSpPr>
        <p:sp>
          <p:nvSpPr>
            <p:cNvPr id="2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7" name="Group 26"/>
          <p:cNvGrpSpPr/>
          <p:nvPr/>
        </p:nvGrpSpPr>
        <p:grpSpPr>
          <a:xfrm>
            <a:off x="1722469" y="188640"/>
            <a:ext cx="598162" cy="72008"/>
            <a:chOff x="1722469" y="188640"/>
            <a:chExt cx="226454" cy="72008"/>
          </a:xfrm>
        </p:grpSpPr>
        <p:sp>
          <p:nvSpPr>
            <p:cNvPr id="2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197355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Contexto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32</a:t>
            </a:fld>
            <a:endParaRPr lang="es-ES"/>
          </a:p>
        </p:txBody>
      </p:sp>
      <p:pic>
        <p:nvPicPr>
          <p:cNvPr id="8" name="Picture 11" descr="C:\Users\edlectrico\Desktop\co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3095"/>
            <a:ext cx="2470248" cy="2564905"/>
          </a:xfrm>
          <a:prstGeom prst="rect">
            <a:avLst/>
          </a:prstGeom>
          <a:blipFill dpi="0" rotWithShape="1">
            <a:blip r:embed="rId4">
              <a:alphaModFix amt="0"/>
            </a:blip>
            <a:srcRect/>
            <a:tile tx="0" ty="0" sx="100000" sy="100000" flip="none" algn="tl"/>
          </a:blipFill>
        </p:spPr>
      </p:pic>
      <p:sp>
        <p:nvSpPr>
          <p:cNvPr id="9" name="8 Rectángulo"/>
          <p:cNvSpPr/>
          <p:nvPr/>
        </p:nvSpPr>
        <p:spPr>
          <a:xfrm>
            <a:off x="0" y="4293094"/>
            <a:ext cx="2470248" cy="25649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a:bodyPr>
          <a:lstStyle/>
          <a:p>
            <a:pPr algn="ctr">
              <a:lnSpc>
                <a:spcPct val="80000"/>
              </a:lnSpc>
              <a:buNone/>
            </a:pPr>
            <a:r>
              <a:rPr lang="es-ES_tradnl" dirty="0" smtClean="0">
                <a:solidFill>
                  <a:schemeClr val="tx1">
                    <a:lumMod val="75000"/>
                    <a:lumOff val="25000"/>
                  </a:schemeClr>
                </a:solidFill>
              </a:rPr>
              <a:t>Contexto:</a:t>
            </a:r>
          </a:p>
          <a:p>
            <a:pPr algn="ctr">
              <a:lnSpc>
                <a:spcPct val="80000"/>
              </a:lnSpc>
              <a:buNone/>
            </a:pPr>
            <a:endParaRPr lang="es-ES_tradnl" dirty="0">
              <a:solidFill>
                <a:schemeClr val="tx1">
                  <a:lumMod val="75000"/>
                  <a:lumOff val="25000"/>
                </a:schemeClr>
              </a:solidFill>
            </a:endParaRPr>
          </a:p>
          <a:p>
            <a:pPr algn="ctr">
              <a:lnSpc>
                <a:spcPct val="80000"/>
              </a:lnSpc>
              <a:buNone/>
            </a:pPr>
            <a:endParaRPr lang="es-ES_tradnl" dirty="0" smtClean="0">
              <a:solidFill>
                <a:schemeClr val="tx1">
                  <a:lumMod val="75000"/>
                  <a:lumOff val="25000"/>
                </a:schemeClr>
              </a:solidFill>
            </a:endParaRPr>
          </a:p>
          <a:p>
            <a:pPr algn="ctr">
              <a:lnSpc>
                <a:spcPct val="80000"/>
              </a:lnSpc>
              <a:buNone/>
            </a:pPr>
            <a:endParaRPr lang="es-ES_tradnl" dirty="0">
              <a:solidFill>
                <a:schemeClr val="tx1">
                  <a:lumMod val="75000"/>
                  <a:lumOff val="25000"/>
                </a:schemeClr>
              </a:solidFill>
            </a:endParaRPr>
          </a:p>
          <a:p>
            <a:pPr algn="ctr">
              <a:lnSpc>
                <a:spcPct val="80000"/>
              </a:lnSpc>
              <a:buNone/>
            </a:pPr>
            <a:endParaRPr lang="es-ES_tradnl" dirty="0" smtClean="0">
              <a:solidFill>
                <a:schemeClr val="tx1">
                  <a:lumMod val="75000"/>
                  <a:lumOff val="25000"/>
                </a:schemeClr>
              </a:solidFill>
            </a:endParaRPr>
          </a:p>
          <a:p>
            <a:pPr algn="ctr">
              <a:lnSpc>
                <a:spcPct val="80000"/>
              </a:lnSpc>
              <a:buNone/>
            </a:pPr>
            <a:endParaRPr lang="es-ES_tradnl" dirty="0">
              <a:solidFill>
                <a:schemeClr val="tx1">
                  <a:lumMod val="75000"/>
                  <a:lumOff val="25000"/>
                </a:schemeClr>
              </a:solidFill>
            </a:endParaRPr>
          </a:p>
          <a:p>
            <a:pPr algn="ctr">
              <a:lnSpc>
                <a:spcPct val="80000"/>
              </a:lnSpc>
              <a:buNone/>
            </a:pPr>
            <a:endParaRPr lang="es-ES_tradnl" dirty="0" smtClean="0">
              <a:solidFill>
                <a:schemeClr val="tx1">
                  <a:lumMod val="75000"/>
                  <a:lumOff val="25000"/>
                </a:schemeClr>
              </a:solidFill>
            </a:endParaRPr>
          </a:p>
          <a:p>
            <a:pPr algn="ctr">
              <a:lnSpc>
                <a:spcPct val="80000"/>
              </a:lnSpc>
              <a:buNone/>
            </a:pPr>
            <a:endParaRPr lang="es-ES_tradnl" dirty="0">
              <a:solidFill>
                <a:schemeClr val="tx1">
                  <a:lumMod val="75000"/>
                  <a:lumOff val="25000"/>
                </a:schemeClr>
              </a:solidFill>
            </a:endParaRPr>
          </a:p>
          <a:p>
            <a:pPr algn="ctr">
              <a:lnSpc>
                <a:spcPct val="80000"/>
              </a:lnSpc>
              <a:buNone/>
            </a:pPr>
            <a:r>
              <a:rPr lang="es-ES_tradnl" dirty="0" smtClean="0">
                <a:solidFill>
                  <a:schemeClr val="tx1">
                    <a:lumMod val="75000"/>
                    <a:lumOff val="25000"/>
                  </a:schemeClr>
                </a:solidFill>
              </a:rPr>
              <a:t>(Dey, 2001)</a:t>
            </a:r>
            <a:endParaRPr lang="es-ES_tradnl" dirty="0">
              <a:solidFill>
                <a:schemeClr val="tx1">
                  <a:lumMod val="75000"/>
                  <a:lumOff val="25000"/>
                </a:schemeClr>
              </a:solidFill>
            </a:endParaRPr>
          </a:p>
        </p:txBody>
      </p:sp>
      <p:sp>
        <p:nvSpPr>
          <p:cNvPr id="10" name="9 Rectángulo redondeado"/>
          <p:cNvSpPr/>
          <p:nvPr/>
        </p:nvSpPr>
        <p:spPr>
          <a:xfrm>
            <a:off x="395536" y="2384884"/>
            <a:ext cx="8352928" cy="2088232"/>
          </a:xfrm>
          <a:prstGeom prst="roundRect">
            <a:avLst/>
          </a:prstGeom>
          <a:solidFill>
            <a:schemeClr val="accent2">
              <a:lumMod val="20000"/>
              <a:lumOff val="80000"/>
              <a:alpha val="50000"/>
            </a:schemeClr>
          </a:solid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i="1" dirty="0" smtClean="0">
                <a:solidFill>
                  <a:schemeClr val="tx1">
                    <a:lumMod val="75000"/>
                    <a:lumOff val="25000"/>
                  </a:schemeClr>
                </a:solidFill>
              </a:rPr>
              <a:t>“Context is any information that can be used to characterize the situation of an entity. An entity is a person, place, or object that is considered relevant to the interaction between a user and an application, including the user and applications themselves”</a:t>
            </a:r>
            <a:endParaRPr lang="en-US" sz="2800" i="1" dirty="0">
              <a:solidFill>
                <a:schemeClr val="tx1">
                  <a:lumMod val="75000"/>
                  <a:lumOff val="25000"/>
                </a:schemeClr>
              </a:solidFill>
            </a:endParaRPr>
          </a:p>
        </p:txBody>
      </p:sp>
      <p:grpSp>
        <p:nvGrpSpPr>
          <p:cNvPr id="27" name="Group 26"/>
          <p:cNvGrpSpPr/>
          <p:nvPr/>
        </p:nvGrpSpPr>
        <p:grpSpPr>
          <a:xfrm>
            <a:off x="2051720" y="188640"/>
            <a:ext cx="720080" cy="72008"/>
            <a:chOff x="1722469" y="188640"/>
            <a:chExt cx="226454" cy="72008"/>
          </a:xfrm>
        </p:grpSpPr>
        <p:sp>
          <p:nvSpPr>
            <p:cNvPr id="2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0" name="Group 29"/>
          <p:cNvGrpSpPr/>
          <p:nvPr/>
        </p:nvGrpSpPr>
        <p:grpSpPr>
          <a:xfrm>
            <a:off x="1722469" y="188640"/>
            <a:ext cx="598162" cy="72008"/>
            <a:chOff x="1722469" y="188640"/>
            <a:chExt cx="226454" cy="72008"/>
          </a:xfrm>
        </p:grpSpPr>
        <p:sp>
          <p:nvSpPr>
            <p:cNvPr id="3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0563737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Contexto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33</a:t>
            </a:fld>
            <a:endParaRPr lang="es-ES"/>
          </a:p>
        </p:txBody>
      </p:sp>
      <p:pic>
        <p:nvPicPr>
          <p:cNvPr id="8" name="Picture 11" descr="C:\Users\edlectrico\Desktop\co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3095"/>
            <a:ext cx="2470248" cy="2564905"/>
          </a:xfrm>
          <a:prstGeom prst="rect">
            <a:avLst/>
          </a:prstGeom>
          <a:blipFill dpi="0" rotWithShape="1">
            <a:blip r:embed="rId4">
              <a:alphaModFix amt="0"/>
            </a:blip>
            <a:srcRect/>
            <a:tile tx="0" ty="0" sx="100000" sy="100000" flip="none" algn="tl"/>
          </a:blipFill>
        </p:spPr>
      </p:pic>
      <p:sp>
        <p:nvSpPr>
          <p:cNvPr id="9" name="8 Rectángulo"/>
          <p:cNvSpPr/>
          <p:nvPr/>
        </p:nvSpPr>
        <p:spPr>
          <a:xfrm>
            <a:off x="0" y="4293094"/>
            <a:ext cx="2470248" cy="25649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2" name="Picture 2" descr="F:\tesis\context_chronolog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717" y="2013628"/>
            <a:ext cx="8352928" cy="2281776"/>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Conjunto de características que definen la situación actual.</a:t>
            </a:r>
          </a:p>
        </p:txBody>
      </p:sp>
      <p:grpSp>
        <p:nvGrpSpPr>
          <p:cNvPr id="19" name="Group 18"/>
          <p:cNvGrpSpPr/>
          <p:nvPr/>
        </p:nvGrpSpPr>
        <p:grpSpPr>
          <a:xfrm>
            <a:off x="2195736" y="188640"/>
            <a:ext cx="720080" cy="72008"/>
            <a:chOff x="1722469" y="188640"/>
            <a:chExt cx="226454" cy="72008"/>
          </a:xfrm>
        </p:grpSpPr>
        <p:sp>
          <p:nvSpPr>
            <p:cNvPr id="20"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p:cNvGrpSpPr/>
          <p:nvPr/>
        </p:nvGrpSpPr>
        <p:grpSpPr>
          <a:xfrm>
            <a:off x="1722469" y="188640"/>
            <a:ext cx="598162" cy="72008"/>
            <a:chOff x="1722469" y="188640"/>
            <a:chExt cx="226454" cy="72008"/>
          </a:xfrm>
        </p:grpSpPr>
        <p:sp>
          <p:nvSpPr>
            <p:cNvPr id="2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908206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Contexto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34</a:t>
            </a:fld>
            <a:endParaRPr lang="es-ES"/>
          </a:p>
        </p:txBody>
      </p:sp>
      <p:pic>
        <p:nvPicPr>
          <p:cNvPr id="8" name="Picture 11" descr="C:\Users\edlectrico\Desktop\co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3095"/>
            <a:ext cx="2470248" cy="2564905"/>
          </a:xfrm>
          <a:prstGeom prst="rect">
            <a:avLst/>
          </a:prstGeom>
          <a:blipFill dpi="0" rotWithShape="1">
            <a:blip r:embed="rId4">
              <a:alphaModFix amt="0"/>
            </a:blip>
            <a:srcRect/>
            <a:tile tx="0" ty="0" sx="100000" sy="100000" flip="none" algn="tl"/>
          </a:blipFill>
        </p:spPr>
      </p:pic>
      <p:sp>
        <p:nvSpPr>
          <p:cNvPr id="9" name="8 Rectángulo"/>
          <p:cNvSpPr/>
          <p:nvPr/>
        </p:nvSpPr>
        <p:spPr>
          <a:xfrm>
            <a:off x="0" y="4293094"/>
            <a:ext cx="2470248" cy="25649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lnSpcReduction="10000"/>
          </a:bodyPr>
          <a:lstStyle/>
          <a:p>
            <a:r>
              <a:rPr lang="es-ES_tradnl" dirty="0" smtClean="0">
                <a:solidFill>
                  <a:schemeClr val="tx1">
                    <a:lumMod val="75000"/>
                    <a:lumOff val="25000"/>
                  </a:schemeClr>
                </a:solidFill>
              </a:rPr>
              <a:t>Enfoques destacables:</a:t>
            </a:r>
          </a:p>
          <a:p>
            <a:pPr lvl="1"/>
            <a:r>
              <a:rPr lang="es-ES_tradnl" dirty="0" err="1" smtClean="0">
                <a:solidFill>
                  <a:schemeClr val="tx1">
                    <a:lumMod val="75000"/>
                    <a:lumOff val="25000"/>
                  </a:schemeClr>
                </a:solidFill>
              </a:rPr>
              <a:t>Henricksen</a:t>
            </a:r>
            <a:r>
              <a:rPr lang="es-ES_tradnl" dirty="0" smtClean="0">
                <a:solidFill>
                  <a:schemeClr val="tx1">
                    <a:lumMod val="75000"/>
                    <a:lumOff val="25000"/>
                  </a:schemeClr>
                </a:solidFill>
              </a:rPr>
              <a:t> et al.: </a:t>
            </a:r>
          </a:p>
          <a:p>
            <a:pPr lvl="2"/>
            <a:r>
              <a:rPr lang="es-ES_tradnl" dirty="0" smtClean="0">
                <a:solidFill>
                  <a:schemeClr val="tx1">
                    <a:lumMod val="75000"/>
                    <a:lumOff val="25000"/>
                  </a:schemeClr>
                </a:solidFill>
              </a:rPr>
              <a:t>Características temporales</a:t>
            </a:r>
          </a:p>
          <a:p>
            <a:pPr lvl="2"/>
            <a:r>
              <a:rPr lang="es-ES_tradnl" dirty="0" smtClean="0">
                <a:solidFill>
                  <a:schemeClr val="tx1">
                    <a:lumMod val="75000"/>
                    <a:lumOff val="25000"/>
                  </a:schemeClr>
                </a:solidFill>
              </a:rPr>
              <a:t>Imperfección del contexto</a:t>
            </a:r>
          </a:p>
          <a:p>
            <a:pPr lvl="2"/>
            <a:r>
              <a:rPr lang="es-ES_tradnl" dirty="0" smtClean="0">
                <a:solidFill>
                  <a:schemeClr val="tx1">
                    <a:lumMod val="75000"/>
                    <a:lumOff val="25000"/>
                  </a:schemeClr>
                </a:solidFill>
              </a:rPr>
              <a:t>Multitud de formas de representación</a:t>
            </a:r>
          </a:p>
          <a:p>
            <a:pPr lvl="2"/>
            <a:r>
              <a:rPr lang="es-ES_tradnl" dirty="0" smtClean="0">
                <a:solidFill>
                  <a:schemeClr val="tx1">
                    <a:lumMod val="75000"/>
                    <a:lumOff val="25000"/>
                  </a:schemeClr>
                </a:solidFill>
              </a:rPr>
              <a:t>La información es altamente </a:t>
            </a:r>
            <a:r>
              <a:rPr lang="es-ES_tradnl" dirty="0" err="1" smtClean="0">
                <a:solidFill>
                  <a:schemeClr val="tx1">
                    <a:lumMod val="75000"/>
                    <a:lumOff val="25000"/>
                  </a:schemeClr>
                </a:solidFill>
              </a:rPr>
              <a:t>disociativa</a:t>
            </a:r>
            <a:endParaRPr lang="es-ES_tradnl" dirty="0" smtClean="0">
              <a:solidFill>
                <a:schemeClr val="tx1">
                  <a:lumMod val="75000"/>
                  <a:lumOff val="25000"/>
                </a:schemeClr>
              </a:solidFill>
            </a:endParaRPr>
          </a:p>
          <a:p>
            <a:pPr lvl="1"/>
            <a:r>
              <a:rPr lang="es-ES_tradnl" dirty="0" smtClean="0">
                <a:solidFill>
                  <a:schemeClr val="tx1">
                    <a:lumMod val="75000"/>
                    <a:lumOff val="25000"/>
                  </a:schemeClr>
                </a:solidFill>
              </a:rPr>
              <a:t>Algunos autores incluyen el dispositivo como parte del contexto. A veces incluso al usuario.</a:t>
            </a:r>
          </a:p>
          <a:p>
            <a:pPr lvl="1"/>
            <a:r>
              <a:rPr lang="es-ES_tradnl" dirty="0" err="1" smtClean="0">
                <a:solidFill>
                  <a:schemeClr val="tx1">
                    <a:lumMod val="75000"/>
                    <a:lumOff val="25000"/>
                  </a:schemeClr>
                </a:solidFill>
              </a:rPr>
              <a:t>Chen</a:t>
            </a:r>
            <a:r>
              <a:rPr lang="es-ES_tradnl" dirty="0" smtClean="0">
                <a:solidFill>
                  <a:schemeClr val="tx1">
                    <a:lumMod val="75000"/>
                    <a:lumOff val="25000"/>
                  </a:schemeClr>
                </a:solidFill>
              </a:rPr>
              <a:t> et al. -&gt; </a:t>
            </a:r>
            <a:r>
              <a:rPr lang="es-ES_tradnl" dirty="0" err="1" smtClean="0">
                <a:solidFill>
                  <a:schemeClr val="tx1">
                    <a:lumMod val="75000"/>
                    <a:lumOff val="25000"/>
                  </a:schemeClr>
                </a:solidFill>
              </a:rPr>
              <a:t>CoBrA</a:t>
            </a:r>
            <a:r>
              <a:rPr lang="es-ES_tradnl" dirty="0" smtClean="0">
                <a:solidFill>
                  <a:schemeClr val="tx1">
                    <a:lumMod val="75000"/>
                    <a:lumOff val="25000"/>
                  </a:schemeClr>
                </a:solidFill>
              </a:rPr>
              <a:t> / SOUPA</a:t>
            </a:r>
          </a:p>
          <a:p>
            <a:pPr lvl="1"/>
            <a:r>
              <a:rPr lang="es-ES_tradnl" dirty="0" err="1" smtClean="0">
                <a:solidFill>
                  <a:schemeClr val="tx1">
                    <a:lumMod val="75000"/>
                    <a:lumOff val="25000"/>
                  </a:schemeClr>
                </a:solidFill>
              </a:rPr>
              <a:t>Hervás</a:t>
            </a:r>
            <a:r>
              <a:rPr lang="es-ES_tradnl" dirty="0" smtClean="0">
                <a:solidFill>
                  <a:schemeClr val="tx1">
                    <a:lumMod val="75000"/>
                    <a:lumOff val="25000"/>
                  </a:schemeClr>
                </a:solidFill>
              </a:rPr>
              <a:t> et al. -&gt; </a:t>
            </a:r>
            <a:r>
              <a:rPr lang="es-ES_tradnl" dirty="0" err="1" smtClean="0">
                <a:solidFill>
                  <a:schemeClr val="tx1">
                    <a:lumMod val="75000"/>
                    <a:lumOff val="25000"/>
                  </a:schemeClr>
                </a:solidFill>
              </a:rPr>
              <a:t>PIVon</a:t>
            </a:r>
            <a:endParaRPr lang="es-ES_tradnl" dirty="0" smtClean="0">
              <a:solidFill>
                <a:schemeClr val="tx1">
                  <a:lumMod val="75000"/>
                  <a:lumOff val="25000"/>
                </a:schemeClr>
              </a:solidFill>
            </a:endParaRPr>
          </a:p>
        </p:txBody>
      </p:sp>
      <p:grpSp>
        <p:nvGrpSpPr>
          <p:cNvPr id="19" name="Group 18"/>
          <p:cNvGrpSpPr/>
          <p:nvPr/>
        </p:nvGrpSpPr>
        <p:grpSpPr>
          <a:xfrm>
            <a:off x="2339752" y="188640"/>
            <a:ext cx="720080" cy="72008"/>
            <a:chOff x="1722469" y="188640"/>
            <a:chExt cx="226454" cy="72008"/>
          </a:xfrm>
        </p:grpSpPr>
        <p:sp>
          <p:nvSpPr>
            <p:cNvPr id="20"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p:cNvGrpSpPr/>
          <p:nvPr/>
        </p:nvGrpSpPr>
        <p:grpSpPr>
          <a:xfrm>
            <a:off x="1722468" y="188640"/>
            <a:ext cx="1337364" cy="72008"/>
            <a:chOff x="1722469" y="188640"/>
            <a:chExt cx="226454" cy="72008"/>
          </a:xfrm>
        </p:grpSpPr>
        <p:sp>
          <p:nvSpPr>
            <p:cNvPr id="2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967434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Contexto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35</a:t>
            </a:fld>
            <a:endParaRPr lang="es-ES"/>
          </a:p>
        </p:txBody>
      </p:sp>
      <p:pic>
        <p:nvPicPr>
          <p:cNvPr id="8" name="Picture 11" descr="C:\Users\edlectrico\Desktop\con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3095"/>
            <a:ext cx="2470248" cy="2564905"/>
          </a:xfrm>
          <a:prstGeom prst="rect">
            <a:avLst/>
          </a:prstGeom>
          <a:blipFill dpi="0" rotWithShape="1">
            <a:blip r:embed="rId4">
              <a:alphaModFix amt="0"/>
            </a:blip>
            <a:srcRect/>
            <a:tile tx="0" ty="0" sx="100000" sy="100000" flip="none" algn="tl"/>
          </a:blipFill>
        </p:spPr>
      </p:pic>
      <p:sp>
        <p:nvSpPr>
          <p:cNvPr id="9" name="8 Rectángulo"/>
          <p:cNvSpPr/>
          <p:nvPr/>
        </p:nvSpPr>
        <p:spPr>
          <a:xfrm>
            <a:off x="0" y="4293094"/>
            <a:ext cx="2470248" cy="25649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a:bodyPr>
          <a:lstStyle/>
          <a:p>
            <a:pPr algn="ctr">
              <a:lnSpc>
                <a:spcPct val="80000"/>
              </a:lnSpc>
              <a:buNone/>
            </a:pPr>
            <a:r>
              <a:rPr lang="es-ES_tradnl" i="1" dirty="0" err="1">
                <a:solidFill>
                  <a:schemeClr val="tx1">
                    <a:lumMod val="75000"/>
                    <a:lumOff val="25000"/>
                  </a:schemeClr>
                </a:solidFill>
              </a:rPr>
              <a:t>Stressful</a:t>
            </a:r>
            <a:r>
              <a:rPr lang="es-ES_tradnl" i="1" dirty="0">
                <a:solidFill>
                  <a:schemeClr val="tx1">
                    <a:lumMod val="75000"/>
                    <a:lumOff val="25000"/>
                  </a:schemeClr>
                </a:solidFill>
              </a:rPr>
              <a:t> </a:t>
            </a:r>
            <a:r>
              <a:rPr lang="es-ES_tradnl" i="1" dirty="0" err="1">
                <a:solidFill>
                  <a:schemeClr val="tx1">
                    <a:lumMod val="75000"/>
                    <a:lumOff val="25000"/>
                  </a:schemeClr>
                </a:solidFill>
              </a:rPr>
              <a:t>conditions</a:t>
            </a:r>
            <a:r>
              <a:rPr lang="es-ES_tradnl" dirty="0" smtClean="0">
                <a:solidFill>
                  <a:schemeClr val="tx1">
                    <a:lumMod val="75000"/>
                    <a:lumOff val="25000"/>
                  </a:schemeClr>
                </a:solidFill>
              </a:rPr>
              <a:t>:</a:t>
            </a:r>
          </a:p>
          <a:p>
            <a:pPr algn="ctr">
              <a:lnSpc>
                <a:spcPct val="80000"/>
              </a:lnSpc>
              <a:buNone/>
            </a:pPr>
            <a:endParaRPr lang="es-ES_tradnl" dirty="0">
              <a:solidFill>
                <a:schemeClr val="tx1">
                  <a:lumMod val="75000"/>
                  <a:lumOff val="25000"/>
                </a:schemeClr>
              </a:solidFill>
            </a:endParaRPr>
          </a:p>
          <a:p>
            <a:pPr>
              <a:lnSpc>
                <a:spcPct val="80000"/>
              </a:lnSpc>
            </a:pPr>
            <a:r>
              <a:rPr lang="es-ES_tradnl" sz="2800" dirty="0" smtClean="0">
                <a:solidFill>
                  <a:schemeClr val="tx1">
                    <a:lumMod val="75000"/>
                    <a:lumOff val="25000"/>
                  </a:schemeClr>
                </a:solidFill>
              </a:rPr>
              <a:t>Actividades que limitan:</a:t>
            </a:r>
          </a:p>
          <a:p>
            <a:pPr lvl="1">
              <a:lnSpc>
                <a:spcPct val="80000"/>
              </a:lnSpc>
            </a:pPr>
            <a:r>
              <a:rPr lang="es-ES_tradnl" sz="2400" dirty="0" smtClean="0">
                <a:solidFill>
                  <a:schemeClr val="tx1">
                    <a:lumMod val="75000"/>
                    <a:lumOff val="25000"/>
                  </a:schemeClr>
                </a:solidFill>
              </a:rPr>
              <a:t>El uso de las manos</a:t>
            </a:r>
          </a:p>
          <a:p>
            <a:pPr lvl="1">
              <a:lnSpc>
                <a:spcPct val="80000"/>
              </a:lnSpc>
            </a:pPr>
            <a:r>
              <a:rPr lang="es-ES_tradnl" sz="2400" dirty="0" smtClean="0">
                <a:solidFill>
                  <a:schemeClr val="tx1">
                    <a:lumMod val="75000"/>
                    <a:lumOff val="25000"/>
                  </a:schemeClr>
                </a:solidFill>
              </a:rPr>
              <a:t>El </a:t>
            </a:r>
            <a:r>
              <a:rPr lang="es-ES_tradnl" sz="2400" dirty="0">
                <a:solidFill>
                  <a:schemeClr val="tx1">
                    <a:lumMod val="75000"/>
                    <a:lumOff val="25000"/>
                  </a:schemeClr>
                </a:solidFill>
              </a:rPr>
              <a:t>uso de la </a:t>
            </a:r>
            <a:r>
              <a:rPr lang="es-ES_tradnl" sz="2400" dirty="0" smtClean="0">
                <a:solidFill>
                  <a:schemeClr val="tx1">
                    <a:lumMod val="75000"/>
                    <a:lumOff val="25000"/>
                  </a:schemeClr>
                </a:solidFill>
              </a:rPr>
              <a:t>voz</a:t>
            </a:r>
            <a:endParaRPr lang="es-ES_tradnl" sz="2400" dirty="0">
              <a:solidFill>
                <a:schemeClr val="tx1">
                  <a:lumMod val="75000"/>
                  <a:lumOff val="25000"/>
                </a:schemeClr>
              </a:solidFill>
            </a:endParaRPr>
          </a:p>
          <a:p>
            <a:pPr lvl="1">
              <a:lnSpc>
                <a:spcPct val="80000"/>
              </a:lnSpc>
            </a:pPr>
            <a:r>
              <a:rPr lang="es-ES_tradnl" sz="2400" dirty="0" smtClean="0">
                <a:solidFill>
                  <a:schemeClr val="tx1">
                    <a:lumMod val="75000"/>
                    <a:lumOff val="25000"/>
                  </a:schemeClr>
                </a:solidFill>
              </a:rPr>
              <a:t>Las </a:t>
            </a:r>
            <a:r>
              <a:rPr lang="es-ES_tradnl" sz="2400" dirty="0">
                <a:solidFill>
                  <a:schemeClr val="tx1">
                    <a:lumMod val="75000"/>
                    <a:lumOff val="25000"/>
                  </a:schemeClr>
                </a:solidFill>
              </a:rPr>
              <a:t>capacidades </a:t>
            </a:r>
            <a:r>
              <a:rPr lang="es-ES_tradnl" sz="2400" dirty="0" smtClean="0">
                <a:solidFill>
                  <a:schemeClr val="tx1">
                    <a:lumMod val="75000"/>
                    <a:lumOff val="25000"/>
                  </a:schemeClr>
                </a:solidFill>
              </a:rPr>
              <a:t>visuales</a:t>
            </a:r>
            <a:endParaRPr lang="es-ES_tradnl" sz="2400" dirty="0">
              <a:solidFill>
                <a:schemeClr val="tx1">
                  <a:lumMod val="75000"/>
                  <a:lumOff val="25000"/>
                </a:schemeClr>
              </a:solidFill>
            </a:endParaRPr>
          </a:p>
          <a:p>
            <a:pPr lvl="1">
              <a:lnSpc>
                <a:spcPct val="80000"/>
              </a:lnSpc>
            </a:pPr>
            <a:r>
              <a:rPr lang="es-ES_tradnl" sz="2400" dirty="0" smtClean="0">
                <a:solidFill>
                  <a:schemeClr val="tx1">
                    <a:lumMod val="75000"/>
                    <a:lumOff val="25000"/>
                  </a:schemeClr>
                </a:solidFill>
              </a:rPr>
              <a:t>La atención</a:t>
            </a:r>
            <a:endParaRPr lang="es-ES_tradnl" sz="2400" dirty="0">
              <a:solidFill>
                <a:schemeClr val="tx1">
                  <a:lumMod val="75000"/>
                  <a:lumOff val="25000"/>
                </a:schemeClr>
              </a:solidFill>
            </a:endParaRPr>
          </a:p>
          <a:p>
            <a:pPr lvl="1">
              <a:lnSpc>
                <a:spcPct val="80000"/>
              </a:lnSpc>
            </a:pPr>
            <a:r>
              <a:rPr lang="es-ES_tradnl" sz="2400" dirty="0">
                <a:solidFill>
                  <a:schemeClr val="tx1">
                    <a:lumMod val="75000"/>
                    <a:lumOff val="25000"/>
                  </a:schemeClr>
                </a:solidFill>
              </a:rPr>
              <a:t>El </a:t>
            </a:r>
            <a:r>
              <a:rPr lang="es-ES_tradnl" sz="2400" dirty="0" smtClean="0">
                <a:solidFill>
                  <a:schemeClr val="tx1">
                    <a:lumMod val="75000"/>
                    <a:lumOff val="25000"/>
                  </a:schemeClr>
                </a:solidFill>
              </a:rPr>
              <a:t>movimiento</a:t>
            </a:r>
            <a:endParaRPr lang="es-ES_tradnl" sz="2400" dirty="0">
              <a:solidFill>
                <a:schemeClr val="tx1">
                  <a:lumMod val="75000"/>
                  <a:lumOff val="25000"/>
                </a:schemeClr>
              </a:solidFill>
            </a:endParaRPr>
          </a:p>
        </p:txBody>
      </p:sp>
      <p:pic>
        <p:nvPicPr>
          <p:cNvPr id="10" name="Picture 2" descr="F:\tesis\context_chronolog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666484"/>
            <a:ext cx="6258869" cy="170974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483768" y="188640"/>
            <a:ext cx="720080" cy="72008"/>
            <a:chOff x="1722469" y="188640"/>
            <a:chExt cx="226454" cy="72008"/>
          </a:xfrm>
        </p:grpSpPr>
        <p:sp>
          <p:nvSpPr>
            <p:cNvPr id="2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0" name="Group 29"/>
          <p:cNvGrpSpPr/>
          <p:nvPr/>
        </p:nvGrpSpPr>
        <p:grpSpPr>
          <a:xfrm>
            <a:off x="1722468" y="188640"/>
            <a:ext cx="1337364" cy="72008"/>
            <a:chOff x="1722469" y="188640"/>
            <a:chExt cx="226454" cy="72008"/>
          </a:xfrm>
        </p:grpSpPr>
        <p:sp>
          <p:nvSpPr>
            <p:cNvPr id="3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4260384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Contexto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36</a:t>
            </a:fld>
            <a:endParaRPr lang="es-ES"/>
          </a:p>
        </p:txBody>
      </p:sp>
      <p:pic>
        <p:nvPicPr>
          <p:cNvPr id="5" name="4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556792"/>
            <a:ext cx="8229600" cy="3529327"/>
          </a:xfrm>
        </p:spPr>
      </p:pic>
      <p:pic>
        <p:nvPicPr>
          <p:cNvPr id="8" name="Picture 11" descr="C:\Users\edlectrico\Desktop\contex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93095"/>
            <a:ext cx="2470248" cy="2564905"/>
          </a:xfrm>
          <a:prstGeom prst="rect">
            <a:avLst/>
          </a:prstGeom>
          <a:blipFill dpi="0" rotWithShape="1">
            <a:blip r:embed="rId5">
              <a:alphaModFix amt="0"/>
            </a:blip>
            <a:srcRect/>
            <a:tile tx="0" ty="0" sx="100000" sy="100000" flip="none" algn="tl"/>
          </a:blipFill>
        </p:spPr>
      </p:pic>
      <p:sp>
        <p:nvSpPr>
          <p:cNvPr id="9" name="8 Rectángulo"/>
          <p:cNvSpPr/>
          <p:nvPr/>
        </p:nvSpPr>
        <p:spPr>
          <a:xfrm>
            <a:off x="13520" y="4293096"/>
            <a:ext cx="2470248" cy="25649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9" name="Group 18"/>
          <p:cNvGrpSpPr/>
          <p:nvPr/>
        </p:nvGrpSpPr>
        <p:grpSpPr>
          <a:xfrm>
            <a:off x="2627784" y="188640"/>
            <a:ext cx="720080" cy="72008"/>
            <a:chOff x="1722469" y="188640"/>
            <a:chExt cx="226454" cy="72008"/>
          </a:xfrm>
        </p:grpSpPr>
        <p:sp>
          <p:nvSpPr>
            <p:cNvPr id="20"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p:cNvGrpSpPr/>
          <p:nvPr/>
        </p:nvGrpSpPr>
        <p:grpSpPr>
          <a:xfrm>
            <a:off x="1722468" y="188640"/>
            <a:ext cx="1337364" cy="72008"/>
            <a:chOff x="1722469" y="188640"/>
            <a:chExt cx="226454" cy="72008"/>
          </a:xfrm>
        </p:grpSpPr>
        <p:sp>
          <p:nvSpPr>
            <p:cNvPr id="2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589372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37</a:t>
            </a:fld>
            <a:endParaRPr lang="es-ES"/>
          </a:p>
        </p:txBody>
      </p:sp>
      <p:pic>
        <p:nvPicPr>
          <p:cNvPr id="3074" name="Picture 2" descr="C:\Users\edlectrico\Desktop\user_no_glass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991" y="3754045"/>
            <a:ext cx="1765660" cy="30381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dlectrico\Desktop\glass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4693613"/>
            <a:ext cx="1199972" cy="539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C:\Users\edlectrico\Desktop\contex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3068960"/>
            <a:ext cx="2267881" cy="2354783"/>
          </a:xfrm>
          <a:prstGeom prst="rect">
            <a:avLst/>
          </a:prstGeom>
          <a:blipFill dpi="0" rotWithShape="1">
            <a:blip r:embed="rId6">
              <a:alphaModFix amt="0"/>
            </a:blip>
            <a:srcRect/>
            <a:tile tx="0" ty="0" sx="100000" sy="100000" flip="none" algn="tl"/>
          </a:blipFill>
        </p:spPr>
      </p:pic>
      <p:pic>
        <p:nvPicPr>
          <p:cNvPr id="11" name="Picture 10" descr="C:\Users\edlectrico\Desktop\mobi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0650" y="5423743"/>
            <a:ext cx="890428" cy="1434257"/>
          </a:xfrm>
          <a:prstGeom prst="rect">
            <a:avLst/>
          </a:prstGeom>
          <a:blipFill dpi="0" rotWithShape="1">
            <a:blip r:embed="rId6">
              <a:alphaModFix amt="0"/>
            </a:blip>
            <a:srcRect/>
            <a:tile tx="0" ty="0" sx="100000" sy="100000" flip="none" algn="tl"/>
          </a:blipFill>
        </p:spPr>
      </p:pic>
      <p:sp>
        <p:nvSpPr>
          <p:cNvPr id="5" name="4 Rectángulo"/>
          <p:cNvSpPr/>
          <p:nvPr/>
        </p:nvSpPr>
        <p:spPr>
          <a:xfrm>
            <a:off x="1023790" y="3068960"/>
            <a:ext cx="6212506" cy="37890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rmAutofit/>
          </a:bodyPr>
          <a:lstStyle/>
          <a:p>
            <a:r>
              <a:rPr lang="es-ES_tradnl" dirty="0">
                <a:solidFill>
                  <a:schemeClr val="tx1">
                    <a:lumMod val="75000"/>
                    <a:lumOff val="25000"/>
                  </a:schemeClr>
                </a:solidFill>
              </a:rPr>
              <a:t>Tres entidades principales:</a:t>
            </a:r>
          </a:p>
          <a:p>
            <a:pPr lvl="1"/>
            <a:r>
              <a:rPr lang="es-ES_tradnl" dirty="0">
                <a:solidFill>
                  <a:schemeClr val="bg1">
                    <a:lumMod val="65000"/>
                  </a:schemeClr>
                </a:solidFill>
              </a:rPr>
              <a:t>Usuario</a:t>
            </a:r>
          </a:p>
          <a:p>
            <a:pPr lvl="1"/>
            <a:r>
              <a:rPr lang="es-ES_tradnl" dirty="0">
                <a:solidFill>
                  <a:schemeClr val="bg1">
                    <a:lumMod val="65000"/>
                  </a:schemeClr>
                </a:solidFill>
              </a:rPr>
              <a:t>Contexto</a:t>
            </a:r>
          </a:p>
          <a:p>
            <a:pPr lvl="1"/>
            <a:r>
              <a:rPr lang="es-ES_tradnl" dirty="0">
                <a:solidFill>
                  <a:schemeClr val="tx1">
                    <a:lumMod val="75000"/>
                    <a:lumOff val="25000"/>
                  </a:schemeClr>
                </a:solidFill>
              </a:rPr>
              <a:t>Dispositivo</a:t>
            </a:r>
          </a:p>
        </p:txBody>
      </p:sp>
      <p:grpSp>
        <p:nvGrpSpPr>
          <p:cNvPr id="21" name="Group 20"/>
          <p:cNvGrpSpPr/>
          <p:nvPr/>
        </p:nvGrpSpPr>
        <p:grpSpPr>
          <a:xfrm>
            <a:off x="2771800" y="188640"/>
            <a:ext cx="720080" cy="72008"/>
            <a:chOff x="1722469" y="188640"/>
            <a:chExt cx="226454" cy="72008"/>
          </a:xfrm>
        </p:grpSpPr>
        <p:sp>
          <p:nvSpPr>
            <p:cNvPr id="22"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4" name="Group 23"/>
          <p:cNvGrpSpPr/>
          <p:nvPr/>
        </p:nvGrpSpPr>
        <p:grpSpPr>
          <a:xfrm>
            <a:off x="1722468" y="188640"/>
            <a:ext cx="1337364" cy="72008"/>
            <a:chOff x="1722469" y="188640"/>
            <a:chExt cx="226454" cy="72008"/>
          </a:xfrm>
        </p:grpSpPr>
        <p:sp>
          <p:nvSpPr>
            <p:cNvPr id="2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937120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Dispositivo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38</a:t>
            </a:fld>
            <a:endParaRPr lang="es-ES"/>
          </a:p>
        </p:txBody>
      </p:sp>
      <p:pic>
        <p:nvPicPr>
          <p:cNvPr id="5" name="Picture 10" descr="C:\Users\edlectrico\Desktop\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4578129"/>
            <a:ext cx="1368152" cy="2203750"/>
          </a:xfrm>
          <a:prstGeom prst="rect">
            <a:avLst/>
          </a:prstGeom>
          <a:blipFill dpi="0" rotWithShape="1">
            <a:blip r:embed="rId4">
              <a:alphaModFix amt="0"/>
            </a:blip>
            <a:srcRect/>
            <a:tile tx="0" ty="0" sx="100000" sy="100000" flip="none" algn="tl"/>
          </a:blipFill>
        </p:spPr>
      </p:pic>
      <p:sp>
        <p:nvSpPr>
          <p:cNvPr id="6" name="5 Rectángulo"/>
          <p:cNvSpPr/>
          <p:nvPr/>
        </p:nvSpPr>
        <p:spPr>
          <a:xfrm>
            <a:off x="0" y="4578129"/>
            <a:ext cx="1403648" cy="227987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Marcador de contenido"/>
          <p:cNvSpPr>
            <a:spLocks noGrp="1"/>
          </p:cNvSpPr>
          <p:nvPr>
            <p:ph idx="1"/>
          </p:nvPr>
        </p:nvSpPr>
        <p:spPr>
          <a:xfrm>
            <a:off x="539552" y="1484784"/>
            <a:ext cx="8229600" cy="4525963"/>
          </a:xfrm>
        </p:spPr>
        <p:txBody>
          <a:bodyPr>
            <a:noAutofit/>
          </a:bodyPr>
          <a:lstStyle/>
          <a:p>
            <a:r>
              <a:rPr lang="es-ES_tradnl" dirty="0" smtClean="0">
                <a:solidFill>
                  <a:schemeClr val="tx1">
                    <a:lumMod val="75000"/>
                    <a:lumOff val="25000"/>
                  </a:schemeClr>
                </a:solidFill>
              </a:rPr>
              <a:t>Conjunto </a:t>
            </a:r>
            <a:r>
              <a:rPr lang="es-ES_tradnl" dirty="0">
                <a:solidFill>
                  <a:schemeClr val="tx1">
                    <a:lumMod val="75000"/>
                    <a:lumOff val="25000"/>
                  </a:schemeClr>
                </a:solidFill>
              </a:rPr>
              <a:t>de características/capacidades que definen el dispositivo que utiliza el </a:t>
            </a:r>
            <a:r>
              <a:rPr lang="es-ES_tradnl" dirty="0" smtClean="0">
                <a:solidFill>
                  <a:schemeClr val="tx1">
                    <a:lumMod val="75000"/>
                    <a:lumOff val="25000"/>
                  </a:schemeClr>
                </a:solidFill>
              </a:rPr>
              <a:t>usuario</a:t>
            </a:r>
            <a:endParaRPr lang="es-ES_tradnl" dirty="0">
              <a:solidFill>
                <a:schemeClr val="tx1">
                  <a:lumMod val="75000"/>
                  <a:lumOff val="25000"/>
                </a:schemeClr>
              </a:solidFill>
            </a:endParaRPr>
          </a:p>
          <a:p>
            <a:r>
              <a:rPr lang="es-ES_tradnl" dirty="0" smtClean="0">
                <a:solidFill>
                  <a:schemeClr val="tx1">
                    <a:lumMod val="75000"/>
                    <a:lumOff val="25000"/>
                  </a:schemeClr>
                </a:solidFill>
              </a:rPr>
              <a:t>Determina </a:t>
            </a:r>
            <a:r>
              <a:rPr lang="es-ES_tradnl" dirty="0">
                <a:solidFill>
                  <a:schemeClr val="tx1">
                    <a:lumMod val="75000"/>
                    <a:lumOff val="25000"/>
                  </a:schemeClr>
                </a:solidFill>
              </a:rPr>
              <a:t>algunos límites en la </a:t>
            </a:r>
            <a:r>
              <a:rPr lang="es-ES_tradnl" dirty="0" smtClean="0">
                <a:solidFill>
                  <a:schemeClr val="tx1">
                    <a:lumMod val="75000"/>
                    <a:lumOff val="25000"/>
                  </a:schemeClr>
                </a:solidFill>
              </a:rPr>
              <a:t>adaptación:</a:t>
            </a:r>
          </a:p>
          <a:p>
            <a:pPr lvl="1"/>
            <a:r>
              <a:rPr lang="es-ES_tradnl" dirty="0" smtClean="0">
                <a:solidFill>
                  <a:schemeClr val="tx1">
                    <a:lumMod val="75000"/>
                    <a:lumOff val="25000"/>
                  </a:schemeClr>
                </a:solidFill>
              </a:rPr>
              <a:t>Pantalla (brillo, colores, contraste…)</a:t>
            </a:r>
          </a:p>
          <a:p>
            <a:pPr lvl="1"/>
            <a:r>
              <a:rPr lang="es-ES_tradnl" dirty="0" smtClean="0">
                <a:solidFill>
                  <a:schemeClr val="tx1">
                    <a:lumMod val="75000"/>
                    <a:lumOff val="25000"/>
                  </a:schemeClr>
                </a:solidFill>
              </a:rPr>
              <a:t>Volumen </a:t>
            </a:r>
            <a:r>
              <a:rPr lang="es-ES_tradnl" dirty="0">
                <a:solidFill>
                  <a:schemeClr val="tx1">
                    <a:lumMod val="75000"/>
                    <a:lumOff val="25000"/>
                  </a:schemeClr>
                </a:solidFill>
              </a:rPr>
              <a:t>(llamada, sonido general, vídeos</a:t>
            </a:r>
            <a:r>
              <a:rPr lang="es-ES_tradnl" dirty="0" smtClean="0">
                <a:solidFill>
                  <a:schemeClr val="tx1">
                    <a:lumMod val="75000"/>
                    <a:lumOff val="25000"/>
                  </a:schemeClr>
                </a:solidFill>
              </a:rPr>
              <a:t>...)</a:t>
            </a:r>
          </a:p>
          <a:p>
            <a:pPr lvl="1"/>
            <a:r>
              <a:rPr lang="es-ES_tradnl" dirty="0" smtClean="0">
                <a:solidFill>
                  <a:schemeClr val="tx1">
                    <a:lumMod val="75000"/>
                    <a:lumOff val="25000"/>
                  </a:schemeClr>
                </a:solidFill>
              </a:rPr>
              <a:t>Conectividad</a:t>
            </a:r>
            <a:endParaRPr lang="es-ES_tradnl" dirty="0">
              <a:solidFill>
                <a:schemeClr val="tx1">
                  <a:lumMod val="75000"/>
                  <a:lumOff val="25000"/>
                </a:schemeClr>
              </a:solidFill>
            </a:endParaRPr>
          </a:p>
          <a:p>
            <a:pPr lvl="1"/>
            <a:r>
              <a:rPr lang="es-ES_tradnl" dirty="0" smtClean="0">
                <a:solidFill>
                  <a:schemeClr val="tx1">
                    <a:lumMod val="75000"/>
                    <a:lumOff val="25000"/>
                  </a:schemeClr>
                </a:solidFill>
              </a:rPr>
              <a:t>Batería</a:t>
            </a:r>
            <a:endParaRPr lang="es-ES_tradnl" dirty="0">
              <a:solidFill>
                <a:schemeClr val="tx1">
                  <a:lumMod val="75000"/>
                  <a:lumOff val="25000"/>
                </a:schemeClr>
              </a:solidFill>
            </a:endParaRPr>
          </a:p>
          <a:p>
            <a:pPr lvl="1"/>
            <a:r>
              <a:rPr lang="es-ES_tradnl" dirty="0" smtClean="0">
                <a:solidFill>
                  <a:schemeClr val="tx1">
                    <a:lumMod val="75000"/>
                    <a:lumOff val="25000"/>
                  </a:schemeClr>
                </a:solidFill>
              </a:rPr>
              <a:t>…</a:t>
            </a:r>
            <a:endParaRPr lang="es-ES_tradnl" dirty="0">
              <a:solidFill>
                <a:schemeClr val="tx1">
                  <a:lumMod val="75000"/>
                  <a:lumOff val="25000"/>
                </a:schemeClr>
              </a:solidFill>
            </a:endParaRPr>
          </a:p>
        </p:txBody>
      </p:sp>
      <p:grpSp>
        <p:nvGrpSpPr>
          <p:cNvPr id="17" name="Group 16"/>
          <p:cNvGrpSpPr/>
          <p:nvPr/>
        </p:nvGrpSpPr>
        <p:grpSpPr>
          <a:xfrm>
            <a:off x="2915816" y="188640"/>
            <a:ext cx="720080" cy="72008"/>
            <a:chOff x="1722469" y="188640"/>
            <a:chExt cx="226454" cy="72008"/>
          </a:xfrm>
        </p:grpSpPr>
        <p:sp>
          <p:nvSpPr>
            <p:cNvPr id="1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0" name="Group 19"/>
          <p:cNvGrpSpPr/>
          <p:nvPr/>
        </p:nvGrpSpPr>
        <p:grpSpPr>
          <a:xfrm>
            <a:off x="1722468" y="188640"/>
            <a:ext cx="1337364" cy="72008"/>
            <a:chOff x="1722469" y="188640"/>
            <a:chExt cx="226454" cy="72008"/>
          </a:xfrm>
        </p:grpSpPr>
        <p:sp>
          <p:nvSpPr>
            <p:cNvPr id="2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8001421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 Dispositivo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39</a:t>
            </a:fld>
            <a:endParaRPr lang="es-ES"/>
          </a:p>
        </p:txBody>
      </p:sp>
      <p:pic>
        <p:nvPicPr>
          <p:cNvPr id="5" name="Picture 10" descr="C:\Users\edlectrico\Desktop\mob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4578129"/>
            <a:ext cx="1368152" cy="2203750"/>
          </a:xfrm>
          <a:prstGeom prst="rect">
            <a:avLst/>
          </a:prstGeom>
          <a:blipFill dpi="0" rotWithShape="1">
            <a:blip r:embed="rId4">
              <a:alphaModFix amt="0"/>
            </a:blip>
            <a:srcRect/>
            <a:tile tx="0" ty="0" sx="100000" sy="100000" flip="none" algn="tl"/>
          </a:blipFill>
        </p:spPr>
      </p:pic>
      <p:sp>
        <p:nvSpPr>
          <p:cNvPr id="6" name="5 Rectángulo"/>
          <p:cNvSpPr/>
          <p:nvPr/>
        </p:nvSpPr>
        <p:spPr>
          <a:xfrm>
            <a:off x="0" y="4578129"/>
            <a:ext cx="1403648" cy="227987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7 Marcador de contenido"/>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66428" y="1412776"/>
            <a:ext cx="7211144" cy="1269288"/>
          </a:xfrm>
        </p:spPr>
      </p:pic>
      <p:grpSp>
        <p:nvGrpSpPr>
          <p:cNvPr id="18" name="Group 17"/>
          <p:cNvGrpSpPr/>
          <p:nvPr/>
        </p:nvGrpSpPr>
        <p:grpSpPr>
          <a:xfrm>
            <a:off x="3059832" y="188640"/>
            <a:ext cx="720080" cy="72008"/>
            <a:chOff x="1722469" y="188640"/>
            <a:chExt cx="226454" cy="72008"/>
          </a:xfrm>
        </p:grpSpPr>
        <p:sp>
          <p:nvSpPr>
            <p:cNvPr id="19"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oup 20"/>
          <p:cNvGrpSpPr/>
          <p:nvPr/>
        </p:nvGrpSpPr>
        <p:grpSpPr>
          <a:xfrm>
            <a:off x="1722468" y="188640"/>
            <a:ext cx="1337364" cy="72008"/>
            <a:chOff x="1722469" y="188640"/>
            <a:chExt cx="226454" cy="72008"/>
          </a:xfrm>
        </p:grpSpPr>
        <p:sp>
          <p:nvSpPr>
            <p:cNvPr id="22"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 name="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9892" y="2688181"/>
            <a:ext cx="2701850" cy="3779895"/>
          </a:xfrm>
          <a:prstGeom prst="rect">
            <a:avLst/>
          </a:prstGeom>
        </p:spPr>
      </p:pic>
    </p:spTree>
    <p:extLst>
      <p:ext uri="{BB962C8B-B14F-4D97-AF65-F5344CB8AC3E}">
        <p14:creationId xmlns:p14="http://schemas.microsoft.com/office/powerpoint/2010/main" val="3074472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Introducción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ctr">
              <a:buNone/>
            </a:pPr>
            <a:r>
              <a:rPr lang="en-US" dirty="0" smtClean="0">
                <a:solidFill>
                  <a:schemeClr val="tx1">
                    <a:lumMod val="75000"/>
                    <a:lumOff val="25000"/>
                  </a:schemeClr>
                </a:solidFill>
              </a:rPr>
              <a:t>Universal Design:</a:t>
            </a:r>
          </a:p>
          <a:p>
            <a:pPr algn="ctr">
              <a:buNone/>
            </a:pPr>
            <a:endParaRPr lang="en-US" dirty="0" smtClean="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r>
              <a:rPr lang="en-US" dirty="0" smtClean="0">
                <a:solidFill>
                  <a:schemeClr val="tx1">
                    <a:lumMod val="75000"/>
                    <a:lumOff val="25000"/>
                  </a:schemeClr>
                </a:solidFill>
              </a:rPr>
              <a:t>(Story, Mueller &amp; Mace, 1998)</a:t>
            </a:r>
          </a:p>
          <a:p>
            <a:pPr algn="ctr">
              <a:buNone/>
            </a:pPr>
            <a:endParaRPr lang="en-US" dirty="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a:t>
            </a:fld>
            <a:endParaRPr lang="es-ES" dirty="0"/>
          </a:p>
        </p:txBody>
      </p:sp>
      <p:sp>
        <p:nvSpPr>
          <p:cNvPr id="5" name="4 Rectángulo redondeado"/>
          <p:cNvSpPr/>
          <p:nvPr/>
        </p:nvSpPr>
        <p:spPr>
          <a:xfrm>
            <a:off x="683568" y="2600908"/>
            <a:ext cx="7848872" cy="1656184"/>
          </a:xfrm>
          <a:prstGeom prst="roundRect">
            <a:avLst/>
          </a:prstGeom>
          <a:solidFill>
            <a:schemeClr val="accent1">
              <a:lumMod val="20000"/>
              <a:lumOff val="80000"/>
              <a:alpha val="5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buNone/>
            </a:pPr>
            <a:r>
              <a:rPr lang="en-US" sz="2800" dirty="0">
                <a:solidFill>
                  <a:schemeClr val="tx1">
                    <a:lumMod val="75000"/>
                    <a:lumOff val="25000"/>
                  </a:schemeClr>
                </a:solidFill>
              </a:rPr>
              <a:t>“… </a:t>
            </a:r>
            <a:r>
              <a:rPr lang="en-US" sz="2800" i="1" dirty="0">
                <a:solidFill>
                  <a:schemeClr val="tx1">
                    <a:lumMod val="75000"/>
                    <a:lumOff val="25000"/>
                  </a:schemeClr>
                </a:solidFill>
              </a:rPr>
              <a:t>the design of products and environments to be usable to the greatest extent possible by people of all ages and abilities.</a:t>
            </a:r>
            <a:r>
              <a:rPr lang="en-US" sz="2800" dirty="0">
                <a:solidFill>
                  <a:schemeClr val="tx1">
                    <a:lumMod val="75000"/>
                    <a:lumOff val="25000"/>
                  </a:schemeClr>
                </a:solidFill>
              </a:rPr>
              <a:t>”</a:t>
            </a:r>
          </a:p>
        </p:txBody>
      </p:sp>
      <p:sp>
        <p:nvSpPr>
          <p:cNvPr id="6" name="5 Elipse"/>
          <p:cNvSpPr/>
          <p:nvPr/>
        </p:nvSpPr>
        <p:spPr>
          <a:xfrm>
            <a:off x="-454868" y="4869160"/>
            <a:ext cx="2276872" cy="2276872"/>
          </a:xfrm>
          <a:prstGeom prst="ellipse">
            <a:avLst/>
          </a:prstGeom>
          <a:solidFill>
            <a:schemeClr val="accent1">
              <a:lumMod val="20000"/>
              <a:lumOff val="80000"/>
              <a:alpha val="5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UD</a:t>
            </a:r>
            <a:endParaRPr lang="es-ES" b="1" dirty="0">
              <a:solidFill>
                <a:schemeClr val="bg1">
                  <a:lumMod val="50000"/>
                </a:schemeClr>
              </a:solidFill>
            </a:endParaRPr>
          </a:p>
        </p:txBody>
      </p:sp>
      <p:sp>
        <p:nvSpPr>
          <p:cNvPr id="8" name="4 Rectángulo redondeado"/>
          <p:cNvSpPr/>
          <p:nvPr/>
        </p:nvSpPr>
        <p:spPr>
          <a:xfrm>
            <a:off x="-507" y="188640"/>
            <a:ext cx="18001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293" y="1564024"/>
            <a:ext cx="5225413" cy="4892231"/>
          </a:xfrm>
        </p:spPr>
      </p:pic>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40</a:t>
            </a:fld>
            <a:endParaRPr lang="es-ES"/>
          </a:p>
        </p:txBody>
      </p:sp>
      <p:grpSp>
        <p:nvGrpSpPr>
          <p:cNvPr id="3" name="2 Grupo"/>
          <p:cNvGrpSpPr/>
          <p:nvPr/>
        </p:nvGrpSpPr>
        <p:grpSpPr>
          <a:xfrm>
            <a:off x="2411760" y="3933056"/>
            <a:ext cx="6552728" cy="1080120"/>
            <a:chOff x="2411760" y="3933056"/>
            <a:chExt cx="6552728" cy="1080120"/>
          </a:xfrm>
        </p:grpSpPr>
        <p:sp>
          <p:nvSpPr>
            <p:cNvPr id="18" name="17 Rectángulo redondeado"/>
            <p:cNvSpPr/>
            <p:nvPr/>
          </p:nvSpPr>
          <p:spPr>
            <a:xfrm>
              <a:off x="2411760" y="3933056"/>
              <a:ext cx="4968552" cy="108012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20 Conector recto de flecha"/>
            <p:cNvCxnSpPr/>
            <p:nvPr/>
          </p:nvCxnSpPr>
          <p:spPr>
            <a:xfrm flipH="1">
              <a:off x="7452320" y="4401702"/>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21 CuadroTexto"/>
            <p:cNvSpPr txBox="1"/>
            <p:nvPr/>
          </p:nvSpPr>
          <p:spPr>
            <a:xfrm>
              <a:off x="7956376" y="4113670"/>
              <a:ext cx="1008112" cy="523220"/>
            </a:xfrm>
            <a:prstGeom prst="rect">
              <a:avLst/>
            </a:prstGeom>
            <a:noFill/>
          </p:spPr>
          <p:txBody>
            <a:bodyPr wrap="square" rtlCol="0">
              <a:spAutoFit/>
            </a:bodyPr>
            <a:lstStyle/>
            <a:p>
              <a:r>
                <a:rPr lang="es-ES" sz="1400" dirty="0">
                  <a:solidFill>
                    <a:schemeClr val="tx1">
                      <a:lumMod val="75000"/>
                      <a:lumOff val="25000"/>
                    </a:schemeClr>
                  </a:solidFill>
                </a:rPr>
                <a:t>Modelo dinámico</a:t>
              </a:r>
            </a:p>
          </p:txBody>
        </p:sp>
      </p:grpSp>
      <p:sp>
        <p:nvSpPr>
          <p:cNvPr id="8" name="21 CuadroTexto"/>
          <p:cNvSpPr txBox="1"/>
          <p:nvPr/>
        </p:nvSpPr>
        <p:spPr>
          <a:xfrm>
            <a:off x="372635" y="3416259"/>
            <a:ext cx="1008112" cy="523220"/>
          </a:xfrm>
          <a:prstGeom prst="rect">
            <a:avLst/>
          </a:prstGeom>
          <a:noFill/>
        </p:spPr>
        <p:txBody>
          <a:bodyPr wrap="square" rtlCol="0">
            <a:spAutoFit/>
          </a:bodyPr>
          <a:lstStyle/>
          <a:p>
            <a:r>
              <a:rPr lang="es-ES" sz="1400" dirty="0" smtClean="0">
                <a:solidFill>
                  <a:schemeClr val="tx1">
                    <a:lumMod val="75000"/>
                    <a:lumOff val="25000"/>
                  </a:schemeClr>
                </a:solidFill>
              </a:rPr>
              <a:t>Modelo de entidades</a:t>
            </a:r>
            <a:endParaRPr lang="es-ES" sz="1400" dirty="0">
              <a:solidFill>
                <a:schemeClr val="tx1">
                  <a:lumMod val="75000"/>
                  <a:lumOff val="25000"/>
                </a:schemeClr>
              </a:solidFill>
            </a:endParaRPr>
          </a:p>
        </p:txBody>
      </p:sp>
      <p:sp>
        <p:nvSpPr>
          <p:cNvPr id="11" name="17 Rectángulo redondeado"/>
          <p:cNvSpPr/>
          <p:nvPr/>
        </p:nvSpPr>
        <p:spPr>
          <a:xfrm>
            <a:off x="2411760" y="2333587"/>
            <a:ext cx="4968552" cy="116742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7 Rectángulo redondeado"/>
          <p:cNvSpPr/>
          <p:nvPr/>
        </p:nvSpPr>
        <p:spPr>
          <a:xfrm>
            <a:off x="3563888" y="5326932"/>
            <a:ext cx="2016224" cy="116742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reeform 6"/>
          <p:cNvSpPr/>
          <p:nvPr/>
        </p:nvSpPr>
        <p:spPr>
          <a:xfrm>
            <a:off x="1002535" y="2511846"/>
            <a:ext cx="1178805" cy="727113"/>
          </a:xfrm>
          <a:custGeom>
            <a:avLst/>
            <a:gdLst>
              <a:gd name="connsiteX0" fmla="*/ 0 w 1178805"/>
              <a:gd name="connsiteY0" fmla="*/ 727113 h 727113"/>
              <a:gd name="connsiteX1" fmla="*/ 231354 w 1178805"/>
              <a:gd name="connsiteY1" fmla="*/ 99152 h 727113"/>
              <a:gd name="connsiteX2" fmla="*/ 1178805 w 1178805"/>
              <a:gd name="connsiteY2" fmla="*/ 0 h 727113"/>
            </a:gdLst>
            <a:ahLst/>
            <a:cxnLst>
              <a:cxn ang="0">
                <a:pos x="connsiteX0" y="connsiteY0"/>
              </a:cxn>
              <a:cxn ang="0">
                <a:pos x="connsiteX1" y="connsiteY1"/>
              </a:cxn>
              <a:cxn ang="0">
                <a:pos x="connsiteX2" y="connsiteY2"/>
              </a:cxn>
            </a:cxnLst>
            <a:rect l="l" t="t" r="r" b="b"/>
            <a:pathLst>
              <a:path w="1178805" h="727113">
                <a:moveTo>
                  <a:pt x="0" y="727113"/>
                </a:moveTo>
                <a:cubicBezTo>
                  <a:pt x="17443" y="473725"/>
                  <a:pt x="34887" y="220337"/>
                  <a:pt x="231354" y="99152"/>
                </a:cubicBezTo>
                <a:cubicBezTo>
                  <a:pt x="427821" y="-22033"/>
                  <a:pt x="997027" y="23870"/>
                  <a:pt x="1178805"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reeform 8"/>
          <p:cNvSpPr/>
          <p:nvPr/>
        </p:nvSpPr>
        <p:spPr>
          <a:xfrm>
            <a:off x="498509" y="4010140"/>
            <a:ext cx="2575197" cy="2305969"/>
          </a:xfrm>
          <a:custGeom>
            <a:avLst/>
            <a:gdLst>
              <a:gd name="connsiteX0" fmla="*/ 195554 w 2575197"/>
              <a:gd name="connsiteY0" fmla="*/ 0 h 2305969"/>
              <a:gd name="connsiteX1" fmla="*/ 239621 w 2575197"/>
              <a:gd name="connsiteY1" fmla="*/ 2071171 h 2305969"/>
              <a:gd name="connsiteX2" fmla="*/ 2575197 w 2575197"/>
              <a:gd name="connsiteY2" fmla="*/ 2258458 h 2305969"/>
              <a:gd name="connsiteX3" fmla="*/ 2575197 w 2575197"/>
              <a:gd name="connsiteY3" fmla="*/ 2258458 h 2305969"/>
            </a:gdLst>
            <a:ahLst/>
            <a:cxnLst>
              <a:cxn ang="0">
                <a:pos x="connsiteX0" y="connsiteY0"/>
              </a:cxn>
              <a:cxn ang="0">
                <a:pos x="connsiteX1" y="connsiteY1"/>
              </a:cxn>
              <a:cxn ang="0">
                <a:pos x="connsiteX2" y="connsiteY2"/>
              </a:cxn>
              <a:cxn ang="0">
                <a:pos x="connsiteX3" y="connsiteY3"/>
              </a:cxn>
            </a:cxnLst>
            <a:rect l="l" t="t" r="r" b="b"/>
            <a:pathLst>
              <a:path w="2575197" h="2305969">
                <a:moveTo>
                  <a:pt x="195554" y="0"/>
                </a:moveTo>
                <a:cubicBezTo>
                  <a:pt x="19284" y="847380"/>
                  <a:pt x="-156986" y="1694761"/>
                  <a:pt x="239621" y="2071171"/>
                </a:cubicBezTo>
                <a:cubicBezTo>
                  <a:pt x="636228" y="2447581"/>
                  <a:pt x="2575197" y="2258458"/>
                  <a:pt x="2575197" y="2258458"/>
                </a:cubicBezTo>
                <a:lnTo>
                  <a:pt x="2575197" y="2258458"/>
                </a:ln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8" name="Group 27"/>
          <p:cNvGrpSpPr/>
          <p:nvPr/>
        </p:nvGrpSpPr>
        <p:grpSpPr>
          <a:xfrm>
            <a:off x="3203848" y="188640"/>
            <a:ext cx="720080" cy="72008"/>
            <a:chOff x="1722469" y="188640"/>
            <a:chExt cx="226454" cy="72008"/>
          </a:xfrm>
        </p:grpSpPr>
        <p:sp>
          <p:nvSpPr>
            <p:cNvPr id="29"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 name="Group 4"/>
          <p:cNvGrpSpPr/>
          <p:nvPr/>
        </p:nvGrpSpPr>
        <p:grpSpPr>
          <a:xfrm>
            <a:off x="1722468" y="188640"/>
            <a:ext cx="1841420" cy="72008"/>
            <a:chOff x="1722468" y="188640"/>
            <a:chExt cx="1841420" cy="72008"/>
          </a:xfrm>
        </p:grpSpPr>
        <p:grpSp>
          <p:nvGrpSpPr>
            <p:cNvPr id="31" name="Group 30"/>
            <p:cNvGrpSpPr/>
            <p:nvPr/>
          </p:nvGrpSpPr>
          <p:grpSpPr>
            <a:xfrm>
              <a:off x="1722468" y="188640"/>
              <a:ext cx="1337364" cy="72008"/>
              <a:chOff x="1722469" y="188640"/>
              <a:chExt cx="226454" cy="72008"/>
            </a:xfrm>
          </p:grpSpPr>
          <p:sp>
            <p:nvSpPr>
              <p:cNvPr id="32"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4" name="Group 33"/>
            <p:cNvGrpSpPr/>
            <p:nvPr/>
          </p:nvGrpSpPr>
          <p:grpSpPr>
            <a:xfrm>
              <a:off x="2843808" y="188640"/>
              <a:ext cx="720080" cy="72008"/>
              <a:chOff x="1722469" y="188640"/>
              <a:chExt cx="226454" cy="72008"/>
            </a:xfrm>
          </p:grpSpPr>
          <p:sp>
            <p:nvSpPr>
              <p:cNvPr id="3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179422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Modelado semántico</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41</a:t>
            </a:fld>
            <a:endParaRPr lang="es-ES"/>
          </a:p>
        </p:txBody>
      </p:sp>
      <p:pic>
        <p:nvPicPr>
          <p:cNvPr id="5" name="4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020" y="1700808"/>
            <a:ext cx="8907960" cy="3974320"/>
          </a:xfrm>
        </p:spPr>
      </p:pic>
      <p:grpSp>
        <p:nvGrpSpPr>
          <p:cNvPr id="6" name="Group 5"/>
          <p:cNvGrpSpPr/>
          <p:nvPr/>
        </p:nvGrpSpPr>
        <p:grpSpPr>
          <a:xfrm>
            <a:off x="3347864" y="188640"/>
            <a:ext cx="720080" cy="72008"/>
            <a:chOff x="1722469" y="188640"/>
            <a:chExt cx="226454" cy="72008"/>
          </a:xfrm>
        </p:grpSpPr>
        <p:sp>
          <p:nvSpPr>
            <p:cNvPr id="7"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 name="Group 8"/>
          <p:cNvGrpSpPr/>
          <p:nvPr/>
        </p:nvGrpSpPr>
        <p:grpSpPr>
          <a:xfrm>
            <a:off x="1722468" y="188640"/>
            <a:ext cx="1841420" cy="72008"/>
            <a:chOff x="1722468" y="188640"/>
            <a:chExt cx="1841420" cy="72008"/>
          </a:xfrm>
        </p:grpSpPr>
        <p:grpSp>
          <p:nvGrpSpPr>
            <p:cNvPr id="10" name="Group 9"/>
            <p:cNvGrpSpPr/>
            <p:nvPr/>
          </p:nvGrpSpPr>
          <p:grpSpPr>
            <a:xfrm>
              <a:off x="1722468" y="188640"/>
              <a:ext cx="1337364" cy="72008"/>
              <a:chOff x="1722469" y="188640"/>
              <a:chExt cx="226454" cy="72008"/>
            </a:xfrm>
          </p:grpSpPr>
          <p:sp>
            <p:nvSpPr>
              <p:cNvPr id="1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1" name="Group 10"/>
            <p:cNvGrpSpPr/>
            <p:nvPr/>
          </p:nvGrpSpPr>
          <p:grpSpPr>
            <a:xfrm>
              <a:off x="2843808" y="188640"/>
              <a:ext cx="720080" cy="72008"/>
              <a:chOff x="1722469" y="188640"/>
              <a:chExt cx="226454" cy="72008"/>
            </a:xfrm>
          </p:grpSpPr>
          <p:sp>
            <p:nvSpPr>
              <p:cNvPr id="12"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2646530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just"/>
            <a:r>
              <a:rPr lang="es-ES" dirty="0" smtClean="0">
                <a:solidFill>
                  <a:schemeClr val="tx1">
                    <a:lumMod val="75000"/>
                    <a:lumOff val="25000"/>
                  </a:schemeClr>
                </a:solidFill>
              </a:rPr>
              <a:t>3 conjuntos de reglas:</a:t>
            </a:r>
          </a:p>
          <a:p>
            <a:pPr lvl="1" algn="just"/>
            <a:r>
              <a:rPr lang="es-ES" dirty="0" smtClean="0">
                <a:solidFill>
                  <a:schemeClr val="tx1">
                    <a:lumMod val="75000"/>
                    <a:lumOff val="25000"/>
                  </a:schemeClr>
                </a:solidFill>
              </a:rPr>
              <a:t>Pre-adaptación</a:t>
            </a:r>
          </a:p>
          <a:p>
            <a:pPr lvl="1" algn="just"/>
            <a:r>
              <a:rPr lang="es-ES" dirty="0">
                <a:solidFill>
                  <a:schemeClr val="tx1">
                    <a:lumMod val="75000"/>
                    <a:lumOff val="25000"/>
                  </a:schemeClr>
                </a:solidFill>
              </a:rPr>
              <a:t>Adaptación</a:t>
            </a:r>
          </a:p>
          <a:p>
            <a:pPr lvl="1" algn="just"/>
            <a:r>
              <a:rPr lang="es-ES" dirty="0">
                <a:solidFill>
                  <a:schemeClr val="tx1">
                    <a:lumMod val="75000"/>
                    <a:lumOff val="25000"/>
                  </a:schemeClr>
                </a:solidFill>
              </a:rPr>
              <a:t>Post-adaptación</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42</a:t>
            </a:fld>
            <a:endParaRPr lang="es-ES"/>
          </a:p>
        </p:txBody>
      </p:sp>
      <p:grpSp>
        <p:nvGrpSpPr>
          <p:cNvPr id="5" name="Group 4"/>
          <p:cNvGrpSpPr/>
          <p:nvPr/>
        </p:nvGrpSpPr>
        <p:grpSpPr>
          <a:xfrm>
            <a:off x="3491880" y="188640"/>
            <a:ext cx="720080" cy="72008"/>
            <a:chOff x="1722469" y="188640"/>
            <a:chExt cx="226454" cy="72008"/>
          </a:xfrm>
        </p:grpSpPr>
        <p:sp>
          <p:nvSpPr>
            <p:cNvPr id="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 name="Group 7"/>
          <p:cNvGrpSpPr/>
          <p:nvPr/>
        </p:nvGrpSpPr>
        <p:grpSpPr>
          <a:xfrm>
            <a:off x="1722468" y="188640"/>
            <a:ext cx="1841420" cy="72008"/>
            <a:chOff x="1722468" y="188640"/>
            <a:chExt cx="1841420" cy="72008"/>
          </a:xfrm>
        </p:grpSpPr>
        <p:grpSp>
          <p:nvGrpSpPr>
            <p:cNvPr id="9" name="Group 8"/>
            <p:cNvGrpSpPr/>
            <p:nvPr/>
          </p:nvGrpSpPr>
          <p:grpSpPr>
            <a:xfrm>
              <a:off x="1722468" y="188640"/>
              <a:ext cx="1337364"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oup 9"/>
            <p:cNvGrpSpPr/>
            <p:nvPr/>
          </p:nvGrpSpPr>
          <p:grpSpPr>
            <a:xfrm>
              <a:off x="2843808" y="188640"/>
              <a:ext cx="720080" cy="72008"/>
              <a:chOff x="1722469" y="188640"/>
              <a:chExt cx="226454" cy="72008"/>
            </a:xfrm>
          </p:grpSpPr>
          <p:sp>
            <p:nvSpPr>
              <p:cNvPr id="1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3889561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 de pre-adaptación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0" indent="0" algn="ctr">
              <a:buNone/>
            </a:pPr>
            <a:endParaRPr lang="es-ES" dirty="0" smtClean="0"/>
          </a:p>
          <a:p>
            <a:pPr marL="0" indent="0" algn="ctr">
              <a:buNone/>
            </a:pPr>
            <a:r>
              <a:rPr lang="es-ES" dirty="0">
                <a:solidFill>
                  <a:schemeClr val="tx1">
                    <a:lumMod val="75000"/>
                    <a:lumOff val="25000"/>
                  </a:schemeClr>
                </a:solidFill>
              </a:rPr>
              <a:t>Traducción de la información que viene de las distintas entidades </a:t>
            </a:r>
          </a:p>
          <a:p>
            <a:pPr marL="0" indent="0" algn="ctr">
              <a:buNone/>
            </a:pPr>
            <a:endParaRPr lang="es-ES" dirty="0">
              <a:solidFill>
                <a:schemeClr val="tx1">
                  <a:lumMod val="75000"/>
                  <a:lumOff val="25000"/>
                </a:schemeClr>
              </a:solidFill>
            </a:endParaRPr>
          </a:p>
          <a:p>
            <a:pPr marL="0" indent="0" algn="ctr">
              <a:buNone/>
            </a:pPr>
            <a:r>
              <a:rPr lang="es-ES" dirty="0">
                <a:solidFill>
                  <a:schemeClr val="tx1">
                    <a:lumMod val="75000"/>
                    <a:lumOff val="25000"/>
                  </a:schemeClr>
                </a:solidFill>
              </a:rPr>
              <a:t>HOMOGENEIZACIÓN DE LA INFORMACIÓN</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43</a:t>
            </a:fld>
            <a:endParaRPr lang="es-ES"/>
          </a:p>
        </p:txBody>
      </p:sp>
      <p:cxnSp>
        <p:nvCxnSpPr>
          <p:cNvPr id="6" name="5 Conector recto de flecha"/>
          <p:cNvCxnSpPr/>
          <p:nvPr/>
        </p:nvCxnSpPr>
        <p:spPr>
          <a:xfrm>
            <a:off x="4572000" y="3212976"/>
            <a:ext cx="0" cy="6480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7" name="Group 6"/>
          <p:cNvGrpSpPr/>
          <p:nvPr/>
        </p:nvGrpSpPr>
        <p:grpSpPr>
          <a:xfrm>
            <a:off x="3635896" y="188640"/>
            <a:ext cx="720080" cy="72008"/>
            <a:chOff x="1722469" y="188640"/>
            <a:chExt cx="226454" cy="72008"/>
          </a:xfrm>
        </p:grpSpPr>
        <p:sp>
          <p:nvSpPr>
            <p:cNvPr id="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oup 9"/>
          <p:cNvGrpSpPr/>
          <p:nvPr/>
        </p:nvGrpSpPr>
        <p:grpSpPr>
          <a:xfrm>
            <a:off x="1722468" y="188640"/>
            <a:ext cx="2273468" cy="72008"/>
            <a:chOff x="1722468" y="188640"/>
            <a:chExt cx="1841420" cy="72008"/>
          </a:xfrm>
        </p:grpSpPr>
        <p:grpSp>
          <p:nvGrpSpPr>
            <p:cNvPr id="11" name="Group 10"/>
            <p:cNvGrpSpPr/>
            <p:nvPr/>
          </p:nvGrpSpPr>
          <p:grpSpPr>
            <a:xfrm>
              <a:off x="1722468" y="188640"/>
              <a:ext cx="1337364" cy="72008"/>
              <a:chOff x="1722469" y="188640"/>
              <a:chExt cx="226454" cy="72008"/>
            </a:xfrm>
          </p:grpSpPr>
          <p:sp>
            <p:nvSpPr>
              <p:cNvPr id="1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2" name="Group 11"/>
            <p:cNvGrpSpPr/>
            <p:nvPr/>
          </p:nvGrpSpPr>
          <p:grpSpPr>
            <a:xfrm>
              <a:off x="2843808" y="188640"/>
              <a:ext cx="720080"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24444848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Representación de las reglas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44</a:t>
            </a:fld>
            <a:endParaRPr lang="es-ES"/>
          </a:p>
        </p:txBody>
      </p:sp>
      <p:sp>
        <p:nvSpPr>
          <p:cNvPr id="8" name="7 CuadroTexto"/>
          <p:cNvSpPr txBox="1"/>
          <p:nvPr/>
        </p:nvSpPr>
        <p:spPr>
          <a:xfrm>
            <a:off x="11522" y="6560483"/>
            <a:ext cx="4176464" cy="297517"/>
          </a:xfrm>
          <a:prstGeom prst="rect">
            <a:avLst/>
          </a:prstGeom>
        </p:spPr>
        <p:txBody>
          <a:bodyPr vert="horz" lIns="91440" tIns="45720" rIns="91440" bIns="45720" rtlCol="0" anchor="ctr"/>
          <a:lstStyle>
            <a:defPPr>
              <a:defRPr lang="es-ES"/>
            </a:defPPr>
            <a:lvl1pPr>
              <a:defRPr sz="1600" baseline="30000">
                <a:solidFill>
                  <a:schemeClr val="tx1">
                    <a:tint val="75000"/>
                  </a:schemeClr>
                </a:solidFill>
              </a:defRPr>
            </a:lvl1pPr>
          </a:lstStyle>
          <a:p>
            <a:r>
              <a:rPr lang="es-ES" dirty="0" smtClean="0"/>
              <a:t>1 </a:t>
            </a:r>
            <a:r>
              <a:rPr lang="es-ES" baseline="0" dirty="0" smtClean="0">
                <a:hlinkClick r:id="rId3"/>
              </a:rPr>
              <a:t>http</a:t>
            </a:r>
            <a:r>
              <a:rPr lang="es-ES" baseline="0" dirty="0">
                <a:hlinkClick r:id="rId3"/>
              </a:rPr>
              <a:t>://www.w3.org/Submission/SWRL</a:t>
            </a:r>
            <a:r>
              <a:rPr lang="es-ES" baseline="0" dirty="0" smtClean="0">
                <a:hlinkClick r:id="rId3"/>
              </a:rPr>
              <a:t>/</a:t>
            </a:r>
            <a:endParaRPr lang="es-ES" baseline="0" dirty="0"/>
          </a:p>
        </p:txBody>
      </p:sp>
      <p:grpSp>
        <p:nvGrpSpPr>
          <p:cNvPr id="6" name="5 Grupo"/>
          <p:cNvGrpSpPr/>
          <p:nvPr/>
        </p:nvGrpSpPr>
        <p:grpSpPr>
          <a:xfrm>
            <a:off x="3059832" y="2804305"/>
            <a:ext cx="3024336" cy="1593468"/>
            <a:chOff x="3059832" y="2771636"/>
            <a:chExt cx="3024336" cy="1593468"/>
          </a:xfrm>
        </p:grpSpPr>
        <p:sp>
          <p:nvSpPr>
            <p:cNvPr id="16" name="15 CuadroTexto"/>
            <p:cNvSpPr txBox="1"/>
            <p:nvPr/>
          </p:nvSpPr>
          <p:spPr>
            <a:xfrm>
              <a:off x="3059832" y="2771636"/>
              <a:ext cx="3024336" cy="36933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i="1" dirty="0" err="1"/>
                <a:t>parent</a:t>
              </a:r>
              <a:r>
                <a:rPr lang="es-ES" i="1" dirty="0"/>
                <a:t>(?</a:t>
              </a:r>
              <a:r>
                <a:rPr lang="es-ES" i="1" dirty="0" err="1"/>
                <a:t>x,?y</a:t>
              </a:r>
              <a:r>
                <a:rPr lang="es-ES" i="1" dirty="0"/>
                <a:t>) </a:t>
              </a:r>
              <a:r>
                <a:rPr lang="es-ES" i="1" dirty="0" smtClean="0"/>
                <a:t>&amp; </a:t>
              </a:r>
              <a:r>
                <a:rPr lang="es-ES" i="1" dirty="0" err="1"/>
                <a:t>brother</a:t>
              </a:r>
              <a:r>
                <a:rPr lang="es-ES" i="1" dirty="0"/>
                <a:t>(?</a:t>
              </a:r>
              <a:r>
                <a:rPr lang="es-ES" i="1" dirty="0" err="1"/>
                <a:t>y,?z</a:t>
              </a:r>
              <a:r>
                <a:rPr lang="es-ES" i="1" dirty="0"/>
                <a:t>)</a:t>
              </a:r>
            </a:p>
          </p:txBody>
        </p:sp>
        <p:sp>
          <p:nvSpPr>
            <p:cNvPr id="19" name="6 CuadroTexto"/>
            <p:cNvSpPr txBox="1"/>
            <p:nvPr/>
          </p:nvSpPr>
          <p:spPr>
            <a:xfrm>
              <a:off x="3851920" y="3995772"/>
              <a:ext cx="1440160"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err="1"/>
                <a:t>uncle</a:t>
              </a:r>
              <a:r>
                <a:rPr lang="es-ES" dirty="0"/>
                <a:t>(?</a:t>
              </a:r>
              <a:r>
                <a:rPr lang="es-ES" dirty="0" err="1"/>
                <a:t>x,?z</a:t>
              </a:r>
              <a:r>
                <a:rPr lang="es-ES" dirty="0"/>
                <a:t>)</a:t>
              </a:r>
              <a:endParaRPr lang="es-ES" i="1" dirty="0"/>
            </a:p>
          </p:txBody>
        </p:sp>
        <p:sp>
          <p:nvSpPr>
            <p:cNvPr id="21" name="Down Arrow 4"/>
            <p:cNvSpPr/>
            <p:nvPr/>
          </p:nvSpPr>
          <p:spPr>
            <a:xfrm>
              <a:off x="4355976" y="3248288"/>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 name="2 Grupo"/>
          <p:cNvGrpSpPr/>
          <p:nvPr/>
        </p:nvGrpSpPr>
        <p:grpSpPr>
          <a:xfrm>
            <a:off x="5508104" y="2584327"/>
            <a:ext cx="3348372" cy="2007661"/>
            <a:chOff x="5508104" y="2584327"/>
            <a:chExt cx="3348372" cy="2007661"/>
          </a:xfrm>
        </p:grpSpPr>
        <p:sp>
          <p:nvSpPr>
            <p:cNvPr id="17" name="16 Cerrar llave"/>
            <p:cNvSpPr/>
            <p:nvPr/>
          </p:nvSpPr>
          <p:spPr>
            <a:xfrm>
              <a:off x="6216551" y="2584327"/>
              <a:ext cx="200202" cy="7439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8" name="17 CuadroTexto"/>
            <p:cNvSpPr txBox="1"/>
            <p:nvPr/>
          </p:nvSpPr>
          <p:spPr>
            <a:xfrm>
              <a:off x="6480212" y="2769777"/>
              <a:ext cx="2376264" cy="369332"/>
            </a:xfrm>
            <a:prstGeom prst="rect">
              <a:avLst/>
            </a:prstGeom>
            <a:noFill/>
          </p:spPr>
          <p:txBody>
            <a:bodyPr wrap="square" rtlCol="0">
              <a:spAutoFit/>
            </a:bodyPr>
            <a:lstStyle/>
            <a:p>
              <a:r>
                <a:rPr lang="es-ES" dirty="0" smtClean="0"/>
                <a:t>Antecedente o cuerpo</a:t>
              </a:r>
              <a:endParaRPr lang="es-ES" dirty="0"/>
            </a:p>
          </p:txBody>
        </p:sp>
        <p:sp>
          <p:nvSpPr>
            <p:cNvPr id="22" name="21 CuadroTexto"/>
            <p:cNvSpPr txBox="1"/>
            <p:nvPr/>
          </p:nvSpPr>
          <p:spPr>
            <a:xfrm>
              <a:off x="5868144" y="3896847"/>
              <a:ext cx="2376264" cy="646331"/>
            </a:xfrm>
            <a:prstGeom prst="rect">
              <a:avLst/>
            </a:prstGeom>
            <a:noFill/>
          </p:spPr>
          <p:txBody>
            <a:bodyPr wrap="square" rtlCol="0">
              <a:spAutoFit/>
            </a:bodyPr>
            <a:lstStyle/>
            <a:p>
              <a:r>
                <a:rPr lang="es-ES" dirty="0" smtClean="0"/>
                <a:t>Consecuencia o cabecera</a:t>
              </a:r>
              <a:endParaRPr lang="es-ES" dirty="0"/>
            </a:p>
          </p:txBody>
        </p:sp>
        <p:sp>
          <p:nvSpPr>
            <p:cNvPr id="23" name="22 Cerrar llave"/>
            <p:cNvSpPr/>
            <p:nvPr/>
          </p:nvSpPr>
          <p:spPr>
            <a:xfrm>
              <a:off x="5508104" y="3848038"/>
              <a:ext cx="200202" cy="7439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grpSp>
      <p:grpSp>
        <p:nvGrpSpPr>
          <p:cNvPr id="20" name="Group 19"/>
          <p:cNvGrpSpPr/>
          <p:nvPr/>
        </p:nvGrpSpPr>
        <p:grpSpPr>
          <a:xfrm>
            <a:off x="3779912" y="188640"/>
            <a:ext cx="720080"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6" name="Group 25"/>
          <p:cNvGrpSpPr/>
          <p:nvPr/>
        </p:nvGrpSpPr>
        <p:grpSpPr>
          <a:xfrm>
            <a:off x="1722468" y="188640"/>
            <a:ext cx="2273468" cy="72008"/>
            <a:chOff x="1722468" y="188640"/>
            <a:chExt cx="1841420" cy="72008"/>
          </a:xfrm>
        </p:grpSpPr>
        <p:grpSp>
          <p:nvGrpSpPr>
            <p:cNvPr id="27" name="Group 26"/>
            <p:cNvGrpSpPr/>
            <p:nvPr/>
          </p:nvGrpSpPr>
          <p:grpSpPr>
            <a:xfrm>
              <a:off x="1722468" y="188640"/>
              <a:ext cx="1337364" cy="72008"/>
              <a:chOff x="1722469" y="188640"/>
              <a:chExt cx="226454" cy="72008"/>
            </a:xfrm>
          </p:grpSpPr>
          <p:sp>
            <p:nvSpPr>
              <p:cNvPr id="3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8" name="Group 27"/>
            <p:cNvGrpSpPr/>
            <p:nvPr/>
          </p:nvGrpSpPr>
          <p:grpSpPr>
            <a:xfrm>
              <a:off x="2843808" y="188640"/>
              <a:ext cx="720080" cy="72008"/>
              <a:chOff x="1722469" y="188640"/>
              <a:chExt cx="226454" cy="72008"/>
            </a:xfrm>
          </p:grpSpPr>
          <p:sp>
            <p:nvSpPr>
              <p:cNvPr id="29"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6019157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 de pre-adaptación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just"/>
            <a:r>
              <a:rPr lang="es-ES" i="1" dirty="0" err="1" smtClean="0">
                <a:solidFill>
                  <a:schemeClr val="tx1">
                    <a:lumMod val="75000"/>
                    <a:lumOff val="25000"/>
                  </a:schemeClr>
                </a:solidFill>
              </a:rPr>
              <a:t>checkNoiseLevelTraffic</a:t>
            </a:r>
            <a:r>
              <a:rPr lang="es-ES" i="1" dirty="0" smtClean="0">
                <a:solidFill>
                  <a:schemeClr val="tx1">
                    <a:lumMod val="75000"/>
                    <a:lumOff val="25000"/>
                  </a:schemeClr>
                </a:solidFill>
              </a:rPr>
              <a:t> </a:t>
            </a:r>
            <a:r>
              <a:rPr lang="es-ES" dirty="0" smtClean="0">
                <a:solidFill>
                  <a:schemeClr val="tx1">
                    <a:lumMod val="75000"/>
                    <a:lumOff val="25000"/>
                  </a:schemeClr>
                </a:solidFill>
              </a:rPr>
              <a:t>:</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45</a:t>
            </a:fld>
            <a:endParaRPr lang="es-ES"/>
          </a:p>
        </p:txBody>
      </p:sp>
      <p:sp>
        <p:nvSpPr>
          <p:cNvPr id="7" name="6 CuadroTexto"/>
          <p:cNvSpPr txBox="1"/>
          <p:nvPr/>
        </p:nvSpPr>
        <p:spPr>
          <a:xfrm>
            <a:off x="872137" y="2365948"/>
            <a:ext cx="2259703" cy="92333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i="1" dirty="0" err="1"/>
              <a:t>Context</a:t>
            </a:r>
            <a:r>
              <a:rPr lang="fr-FR" i="1" dirty="0"/>
              <a:t>(?</a:t>
            </a:r>
            <a:r>
              <a:rPr lang="fr-FR" i="1" dirty="0" smtClean="0"/>
              <a:t>c) &amp; </a:t>
            </a:r>
          </a:p>
          <a:p>
            <a:r>
              <a:rPr lang="fr-FR" i="1" dirty="0" smtClean="0"/>
              <a:t>Noise</a:t>
            </a:r>
            <a:r>
              <a:rPr lang="fr-FR" i="1" dirty="0"/>
              <a:t>(?</a:t>
            </a:r>
            <a:r>
              <a:rPr lang="fr-FR" i="1" dirty="0" smtClean="0"/>
              <a:t>n) &amp; </a:t>
            </a:r>
          </a:p>
          <a:p>
            <a:r>
              <a:rPr lang="fr-FR" i="1" dirty="0" err="1" smtClean="0"/>
              <a:t>ContextAux</a:t>
            </a:r>
            <a:r>
              <a:rPr lang="fr-FR" i="1" dirty="0"/>
              <a:t>(?</a:t>
            </a:r>
            <a:r>
              <a:rPr lang="fr-FR" i="1" dirty="0" err="1"/>
              <a:t>caux</a:t>
            </a:r>
            <a:r>
              <a:rPr lang="fr-FR" i="1" dirty="0" smtClean="0"/>
              <a:t>) &amp;</a:t>
            </a:r>
          </a:p>
        </p:txBody>
      </p:sp>
      <p:sp>
        <p:nvSpPr>
          <p:cNvPr id="6" name="6 CuadroTexto"/>
          <p:cNvSpPr txBox="1"/>
          <p:nvPr/>
        </p:nvSpPr>
        <p:spPr>
          <a:xfrm>
            <a:off x="872137" y="5620598"/>
            <a:ext cx="4248472"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i="1" dirty="0" err="1"/>
              <a:t>contextAuxHasNoiseLevel</a:t>
            </a:r>
            <a:r>
              <a:rPr lang="es-ES" i="1" dirty="0"/>
              <a:t>(?</a:t>
            </a:r>
            <a:r>
              <a:rPr lang="es-ES" i="1" dirty="0" err="1"/>
              <a:t>caux</a:t>
            </a:r>
            <a:r>
              <a:rPr lang="es-ES" i="1" dirty="0"/>
              <a:t>; "</a:t>
            </a:r>
            <a:r>
              <a:rPr lang="es-ES" i="1" dirty="0" err="1"/>
              <a:t>traffic</a:t>
            </a:r>
            <a:r>
              <a:rPr lang="es-ES" i="1" dirty="0"/>
              <a:t>")</a:t>
            </a:r>
          </a:p>
        </p:txBody>
      </p:sp>
      <p:sp>
        <p:nvSpPr>
          <p:cNvPr id="5" name="Down Arrow 4"/>
          <p:cNvSpPr/>
          <p:nvPr/>
        </p:nvSpPr>
        <p:spPr>
          <a:xfrm>
            <a:off x="1862247" y="4745533"/>
            <a:ext cx="72008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872137" y="3585790"/>
            <a:ext cx="3627855" cy="92333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i="1" dirty="0" err="1" smtClean="0"/>
              <a:t>contextHasNoise</a:t>
            </a:r>
            <a:r>
              <a:rPr lang="es-ES" i="1" dirty="0" smtClean="0"/>
              <a:t>(?n; ?</a:t>
            </a:r>
            <a:r>
              <a:rPr lang="es-ES" i="1" dirty="0" err="1" smtClean="0"/>
              <a:t>value</a:t>
            </a:r>
            <a:r>
              <a:rPr lang="es-ES" i="1" dirty="0" smtClean="0"/>
              <a:t>) &amp; </a:t>
            </a:r>
          </a:p>
          <a:p>
            <a:r>
              <a:rPr lang="es-ES" i="1" dirty="0" err="1"/>
              <a:t>lessThanOrEqual</a:t>
            </a:r>
            <a:r>
              <a:rPr lang="es-ES" i="1" dirty="0"/>
              <a:t>(?</a:t>
            </a:r>
            <a:r>
              <a:rPr lang="es-ES" i="1" dirty="0" err="1"/>
              <a:t>value</a:t>
            </a:r>
            <a:r>
              <a:rPr lang="es-ES" i="1" dirty="0" smtClean="0"/>
              <a:t>;</a:t>
            </a:r>
            <a:r>
              <a:rPr lang="es-ES" dirty="0" smtClean="0"/>
              <a:t> 70)</a:t>
            </a:r>
            <a:r>
              <a:rPr lang="es-ES" i="1" dirty="0" smtClean="0"/>
              <a:t> &amp; </a:t>
            </a:r>
          </a:p>
          <a:p>
            <a:r>
              <a:rPr lang="es-ES" i="1" dirty="0" err="1"/>
              <a:t>greaterThan</a:t>
            </a:r>
            <a:r>
              <a:rPr lang="es-ES" i="1" dirty="0"/>
              <a:t>(?</a:t>
            </a:r>
            <a:r>
              <a:rPr lang="es-ES" i="1" dirty="0" err="1"/>
              <a:t>value</a:t>
            </a:r>
            <a:r>
              <a:rPr lang="es-ES" i="1" dirty="0"/>
              <a:t>; 60</a:t>
            </a:r>
            <a:r>
              <a:rPr lang="es-ES" i="1" dirty="0" smtClean="0"/>
              <a:t>)</a:t>
            </a:r>
            <a:endParaRPr lang="es-ES" i="1" dirty="0"/>
          </a:p>
        </p:txBody>
      </p:sp>
      <p:sp>
        <p:nvSpPr>
          <p:cNvPr id="13" name="12 Cerrar llave"/>
          <p:cNvSpPr/>
          <p:nvPr/>
        </p:nvSpPr>
        <p:spPr>
          <a:xfrm>
            <a:off x="5012597" y="2266470"/>
            <a:ext cx="216024" cy="1122286"/>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5" name="14 CuadroTexto"/>
          <p:cNvSpPr txBox="1"/>
          <p:nvPr/>
        </p:nvSpPr>
        <p:spPr>
          <a:xfrm>
            <a:off x="5292080" y="2642947"/>
            <a:ext cx="2376264" cy="369332"/>
          </a:xfrm>
          <a:prstGeom prst="rect">
            <a:avLst/>
          </a:prstGeom>
          <a:noFill/>
        </p:spPr>
        <p:txBody>
          <a:bodyPr wrap="square" rtlCol="0">
            <a:spAutoFit/>
          </a:bodyPr>
          <a:lstStyle/>
          <a:p>
            <a:r>
              <a:rPr lang="es-ES" dirty="0" smtClean="0"/>
              <a:t>Clases e instancias</a:t>
            </a:r>
            <a:endParaRPr lang="es-ES" dirty="0"/>
          </a:p>
        </p:txBody>
      </p:sp>
      <p:sp>
        <p:nvSpPr>
          <p:cNvPr id="16" name="15 CuadroTexto"/>
          <p:cNvSpPr txBox="1"/>
          <p:nvPr/>
        </p:nvSpPr>
        <p:spPr>
          <a:xfrm>
            <a:off x="5292080" y="3724289"/>
            <a:ext cx="1728192" cy="646331"/>
          </a:xfrm>
          <a:prstGeom prst="rect">
            <a:avLst/>
          </a:prstGeom>
          <a:noFill/>
        </p:spPr>
        <p:txBody>
          <a:bodyPr wrap="square" rtlCol="0">
            <a:spAutoFit/>
          </a:bodyPr>
          <a:lstStyle/>
          <a:p>
            <a:r>
              <a:rPr lang="es-ES" dirty="0" smtClean="0"/>
              <a:t>Instancias y propiedades</a:t>
            </a:r>
            <a:endParaRPr lang="es-ES" dirty="0"/>
          </a:p>
        </p:txBody>
      </p:sp>
      <p:sp>
        <p:nvSpPr>
          <p:cNvPr id="17" name="16 Cerrar llave"/>
          <p:cNvSpPr/>
          <p:nvPr/>
        </p:nvSpPr>
        <p:spPr>
          <a:xfrm>
            <a:off x="5012597" y="3486312"/>
            <a:ext cx="216024" cy="1122286"/>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8" name="7 Cerrar llave"/>
          <p:cNvSpPr/>
          <p:nvPr/>
        </p:nvSpPr>
        <p:spPr>
          <a:xfrm>
            <a:off x="5225595" y="5568915"/>
            <a:ext cx="210501" cy="47269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8" name="17 CuadroTexto"/>
          <p:cNvSpPr txBox="1"/>
          <p:nvPr/>
        </p:nvSpPr>
        <p:spPr>
          <a:xfrm>
            <a:off x="5508104" y="5620598"/>
            <a:ext cx="1728192" cy="369332"/>
          </a:xfrm>
          <a:prstGeom prst="rect">
            <a:avLst/>
          </a:prstGeom>
          <a:noFill/>
        </p:spPr>
        <p:txBody>
          <a:bodyPr wrap="square" rtlCol="0">
            <a:spAutoFit/>
          </a:bodyPr>
          <a:lstStyle/>
          <a:p>
            <a:r>
              <a:rPr lang="es-ES" dirty="0" smtClean="0"/>
              <a:t>Consecuente</a:t>
            </a:r>
            <a:endParaRPr lang="es-ES" dirty="0"/>
          </a:p>
        </p:txBody>
      </p:sp>
      <p:grpSp>
        <p:nvGrpSpPr>
          <p:cNvPr id="19" name="Group 18"/>
          <p:cNvGrpSpPr/>
          <p:nvPr/>
        </p:nvGrpSpPr>
        <p:grpSpPr>
          <a:xfrm>
            <a:off x="3923928" y="188640"/>
            <a:ext cx="720080" cy="72008"/>
            <a:chOff x="1722469" y="188640"/>
            <a:chExt cx="226454" cy="72008"/>
          </a:xfrm>
        </p:grpSpPr>
        <p:sp>
          <p:nvSpPr>
            <p:cNvPr id="20"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p:cNvGrpSpPr/>
          <p:nvPr/>
        </p:nvGrpSpPr>
        <p:grpSpPr>
          <a:xfrm>
            <a:off x="1722468" y="188640"/>
            <a:ext cx="2273468" cy="72008"/>
            <a:chOff x="1722468" y="188640"/>
            <a:chExt cx="1841420" cy="72008"/>
          </a:xfrm>
        </p:grpSpPr>
        <p:grpSp>
          <p:nvGrpSpPr>
            <p:cNvPr id="23" name="Group 22"/>
            <p:cNvGrpSpPr/>
            <p:nvPr/>
          </p:nvGrpSpPr>
          <p:grpSpPr>
            <a:xfrm>
              <a:off x="1722468" y="188640"/>
              <a:ext cx="1337364" cy="72008"/>
              <a:chOff x="1722469" y="188640"/>
              <a:chExt cx="226454" cy="72008"/>
            </a:xfrm>
          </p:grpSpPr>
          <p:sp>
            <p:nvSpPr>
              <p:cNvPr id="27"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4" name="Group 23"/>
            <p:cNvGrpSpPr/>
            <p:nvPr/>
          </p:nvGrpSpPr>
          <p:grpSpPr>
            <a:xfrm>
              <a:off x="2843808" y="188640"/>
              <a:ext cx="720080" cy="72008"/>
              <a:chOff x="1722469" y="188640"/>
              <a:chExt cx="226454" cy="72008"/>
            </a:xfrm>
          </p:grpSpPr>
          <p:sp>
            <p:nvSpPr>
              <p:cNvPr id="2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115811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7"/>
                                        </p:tgtEl>
                                        <p:attrNameLst>
                                          <p:attrName>fillcolor</p:attrName>
                                        </p:attrNameLst>
                                      </p:cBhvr>
                                      <p:to>
                                        <a:srgbClr val="D7E3BC"/>
                                      </p:to>
                                    </p:animClr>
                                    <p:set>
                                      <p:cBhvr>
                                        <p:cTn id="7" dur="1000" fill="hold"/>
                                        <p:tgtEl>
                                          <p:spTgt spid="7"/>
                                        </p:tgtEl>
                                        <p:attrNameLst>
                                          <p:attrName>fill.type</p:attrName>
                                        </p:attrNameLst>
                                      </p:cBhvr>
                                      <p:to>
                                        <p:strVal val="solid"/>
                                      </p:to>
                                    </p:set>
                                    <p:set>
                                      <p:cBhvr>
                                        <p:cTn id="8" dur="1000" fill="hold"/>
                                        <p:tgtEl>
                                          <p:spTgt spid="7"/>
                                        </p:tgtEl>
                                        <p:attrNameLst>
                                          <p:attrName>fill.on</p:attrName>
                                        </p:attrNameLst>
                                      </p:cBhvr>
                                      <p:to>
                                        <p:strVal val="true"/>
                                      </p:to>
                                    </p:set>
                                  </p:childTnLst>
                                </p:cTn>
                              </p:par>
                              <p:par>
                                <p:cTn id="9" presetID="15" presetClass="emph" presetSubtype="0" grpId="0" nodeType="withEffect">
                                  <p:stCondLst>
                                    <p:cond delay="0"/>
                                  </p:stCondLst>
                                  <p:iterate type="lt">
                                    <p:tmAbs val="25"/>
                                  </p:iterate>
                                  <p:childTnLst>
                                    <p:set>
                                      <p:cBhvr override="childStyle">
                                        <p:cTn id="10" dur="indefinite"/>
                                        <p:tgtEl>
                                          <p:spTgt spid="7"/>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00" fill="hold"/>
                                        <p:tgtEl>
                                          <p:spTgt spid="12"/>
                                        </p:tgtEl>
                                        <p:attrNameLst>
                                          <p:attrName>fillcolor</p:attrName>
                                        </p:attrNameLst>
                                      </p:cBhvr>
                                      <p:to>
                                        <a:srgbClr val="D7E3BC"/>
                                      </p:to>
                                    </p:animClr>
                                    <p:set>
                                      <p:cBhvr>
                                        <p:cTn id="15" dur="1000" fill="hold"/>
                                        <p:tgtEl>
                                          <p:spTgt spid="12"/>
                                        </p:tgtEl>
                                        <p:attrNameLst>
                                          <p:attrName>fill.type</p:attrName>
                                        </p:attrNameLst>
                                      </p:cBhvr>
                                      <p:to>
                                        <p:strVal val="solid"/>
                                      </p:to>
                                    </p:set>
                                    <p:set>
                                      <p:cBhvr>
                                        <p:cTn id="16" dur="1000" fill="hold"/>
                                        <p:tgtEl>
                                          <p:spTgt spid="12"/>
                                        </p:tgtEl>
                                        <p:attrNameLst>
                                          <p:attrName>fill.on</p:attrName>
                                        </p:attrNameLst>
                                      </p:cBhvr>
                                      <p:to>
                                        <p:strVal val="true"/>
                                      </p:to>
                                    </p:set>
                                  </p:childTnLst>
                                </p:cTn>
                              </p:par>
                              <p:par>
                                <p:cTn id="17" presetID="15" presetClass="emph" presetSubtype="0" grpId="0" nodeType="withEffect">
                                  <p:stCondLst>
                                    <p:cond delay="0"/>
                                  </p:stCondLst>
                                  <p:iterate type="lt">
                                    <p:tmAbs val="25"/>
                                  </p:iterate>
                                  <p:childTnLst>
                                    <p:set>
                                      <p:cBhvr override="childStyle">
                                        <p:cTn id="18" dur="indefinite"/>
                                        <p:tgtEl>
                                          <p:spTgt spid="12"/>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grpId="0" nodeType="clickEffect">
                                  <p:stCondLst>
                                    <p:cond delay="0"/>
                                  </p:stCondLst>
                                  <p:iterate type="lt">
                                    <p:tmPct val="0"/>
                                  </p:iterate>
                                  <p:childTnLst>
                                    <p:animClr clrSpc="rgb" dir="cw">
                                      <p:cBhvr>
                                        <p:cTn id="22" dur="1000" fill="hold"/>
                                        <p:tgtEl>
                                          <p:spTgt spid="6"/>
                                        </p:tgtEl>
                                        <p:attrNameLst>
                                          <p:attrName>fillcolor</p:attrName>
                                        </p:attrNameLst>
                                      </p:cBhvr>
                                      <p:to>
                                        <a:schemeClr val="accent2"/>
                                      </p:to>
                                    </p:animClr>
                                    <p:set>
                                      <p:cBhvr>
                                        <p:cTn id="23" dur="1000" fill="hold"/>
                                        <p:tgtEl>
                                          <p:spTgt spid="6"/>
                                        </p:tgtEl>
                                        <p:attrNameLst>
                                          <p:attrName>fill.type</p:attrName>
                                        </p:attrNameLst>
                                      </p:cBhvr>
                                      <p:to>
                                        <p:strVal val="solid"/>
                                      </p:to>
                                    </p:set>
                                    <p:set>
                                      <p:cBhvr>
                                        <p:cTn id="24" dur="1000" fill="hold"/>
                                        <p:tgtEl>
                                          <p:spTgt spid="6"/>
                                        </p:tgtEl>
                                        <p:attrNameLst>
                                          <p:attrName>fill.on</p:attrName>
                                        </p:attrNameLst>
                                      </p:cBhvr>
                                      <p:to>
                                        <p:strVal val="true"/>
                                      </p:to>
                                    </p:set>
                                  </p:childTnLst>
                                </p:cTn>
                              </p:par>
                              <p:par>
                                <p:cTn id="25" presetID="3" presetClass="emph" presetSubtype="2" fill="hold" grpId="1" nodeType="withEffect">
                                  <p:stCondLst>
                                    <p:cond delay="0"/>
                                  </p:stCondLst>
                                  <p:iterate type="lt">
                                    <p:tmPct val="0"/>
                                  </p:iterate>
                                  <p:childTnLst>
                                    <p:animClr clrSpc="rgb" dir="cw">
                                      <p:cBhvr override="childStyle">
                                        <p:cTn id="26" dur="1000" fill="hold"/>
                                        <p:tgtEl>
                                          <p:spTgt spid="6"/>
                                        </p:tgtEl>
                                        <p:attrNameLst>
                                          <p:attrName>style.color</p:attrName>
                                        </p:attrNameLst>
                                      </p:cBhvr>
                                      <p:to>
                                        <a:srgbClr val="FFFFFF"/>
                                      </p:to>
                                    </p:animClr>
                                  </p:childTnLst>
                                </p:cTn>
                              </p:par>
                              <p:par>
                                <p:cTn id="27" presetID="15" presetClass="emph" presetSubtype="0" grpId="2" nodeType="withEffect">
                                  <p:stCondLst>
                                    <p:cond delay="0"/>
                                  </p:stCondLst>
                                  <p:iterate type="lt">
                                    <p:tmAbs val="25"/>
                                  </p:iterate>
                                  <p:childTnLst>
                                    <p:set>
                                      <p:cBhvr override="childStyle">
                                        <p:cTn id="28" dur="indefinite"/>
                                        <p:tgtEl>
                                          <p:spTgt spid="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6" grpId="1" animBg="1"/>
      <p:bldP spid="6" grpId="2"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just"/>
            <a:r>
              <a:rPr lang="es-ES" dirty="0">
                <a:solidFill>
                  <a:schemeClr val="tx1">
                    <a:lumMod val="75000"/>
                    <a:lumOff val="25000"/>
                  </a:schemeClr>
                </a:solidFill>
              </a:rPr>
              <a:t>3 conjuntos de reglas:</a:t>
            </a:r>
          </a:p>
          <a:p>
            <a:pPr lvl="1"/>
            <a:r>
              <a:rPr lang="es-ES" dirty="0">
                <a:solidFill>
                  <a:schemeClr val="bg1">
                    <a:lumMod val="65000"/>
                  </a:schemeClr>
                </a:solidFill>
              </a:rPr>
              <a:t>Pre-adaptación</a:t>
            </a:r>
          </a:p>
          <a:p>
            <a:pPr lvl="1" algn="just"/>
            <a:r>
              <a:rPr lang="es-ES" dirty="0" smtClean="0">
                <a:solidFill>
                  <a:schemeClr val="tx1">
                    <a:lumMod val="75000"/>
                    <a:lumOff val="25000"/>
                  </a:schemeClr>
                </a:solidFill>
              </a:rPr>
              <a:t>Adaptación</a:t>
            </a:r>
            <a:endParaRPr lang="es-ES" dirty="0">
              <a:solidFill>
                <a:schemeClr val="tx1">
                  <a:lumMod val="75000"/>
                  <a:lumOff val="25000"/>
                </a:schemeClr>
              </a:solidFill>
            </a:endParaRPr>
          </a:p>
          <a:p>
            <a:pPr lvl="1"/>
            <a:r>
              <a:rPr lang="es-ES" dirty="0">
                <a:solidFill>
                  <a:schemeClr val="bg1">
                    <a:lumMod val="65000"/>
                  </a:schemeClr>
                </a:solidFill>
              </a:rPr>
              <a:t>Post-adaptación</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46</a:t>
            </a:fld>
            <a:endParaRPr lang="es-ES"/>
          </a:p>
        </p:txBody>
      </p:sp>
      <p:grpSp>
        <p:nvGrpSpPr>
          <p:cNvPr id="5" name="Group 4"/>
          <p:cNvGrpSpPr/>
          <p:nvPr/>
        </p:nvGrpSpPr>
        <p:grpSpPr>
          <a:xfrm>
            <a:off x="4067944" y="188640"/>
            <a:ext cx="720080" cy="72008"/>
            <a:chOff x="1722469" y="188640"/>
            <a:chExt cx="226454" cy="72008"/>
          </a:xfrm>
        </p:grpSpPr>
        <p:sp>
          <p:nvSpPr>
            <p:cNvPr id="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 name="Group 7"/>
          <p:cNvGrpSpPr/>
          <p:nvPr/>
        </p:nvGrpSpPr>
        <p:grpSpPr>
          <a:xfrm>
            <a:off x="1722468" y="188640"/>
            <a:ext cx="2849532" cy="72008"/>
            <a:chOff x="1722468" y="188640"/>
            <a:chExt cx="1841420" cy="72008"/>
          </a:xfrm>
        </p:grpSpPr>
        <p:grpSp>
          <p:nvGrpSpPr>
            <p:cNvPr id="9" name="Group 8"/>
            <p:cNvGrpSpPr/>
            <p:nvPr/>
          </p:nvGrpSpPr>
          <p:grpSpPr>
            <a:xfrm>
              <a:off x="1722468" y="188640"/>
              <a:ext cx="1337364"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oup 9"/>
            <p:cNvGrpSpPr/>
            <p:nvPr/>
          </p:nvGrpSpPr>
          <p:grpSpPr>
            <a:xfrm>
              <a:off x="2843808" y="188640"/>
              <a:ext cx="720080" cy="72008"/>
              <a:chOff x="1722469" y="188640"/>
              <a:chExt cx="226454" cy="72008"/>
            </a:xfrm>
          </p:grpSpPr>
          <p:sp>
            <p:nvSpPr>
              <p:cNvPr id="1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3411518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 de 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a:ln>
            <a:noFill/>
          </a:ln>
        </p:spPr>
        <p:txBody>
          <a:bodyPr>
            <a:normAutofit/>
          </a:bodyPr>
          <a:lstStyle/>
          <a:p>
            <a:pPr algn="just"/>
            <a:r>
              <a:rPr lang="es-ES" i="1" dirty="0" err="1" smtClean="0">
                <a:solidFill>
                  <a:schemeClr val="tx1">
                    <a:lumMod val="75000"/>
                    <a:lumOff val="25000"/>
                  </a:schemeClr>
                </a:solidFill>
              </a:rPr>
              <a:t>adaptVolume</a:t>
            </a:r>
            <a:r>
              <a:rPr lang="es-ES" dirty="0" smtClean="0">
                <a:solidFill>
                  <a:schemeClr val="tx1">
                    <a:lumMod val="75000"/>
                    <a:lumOff val="25000"/>
                  </a:schemeClr>
                </a:solidFill>
              </a:rPr>
              <a:t>:</a:t>
            </a:r>
            <a:endParaRPr lang="es-ES"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47</a:t>
            </a:fld>
            <a:endParaRPr lang="es-ES"/>
          </a:p>
        </p:txBody>
      </p:sp>
      <p:sp>
        <p:nvSpPr>
          <p:cNvPr id="6" name="6 CuadroTexto"/>
          <p:cNvSpPr txBox="1"/>
          <p:nvPr/>
        </p:nvSpPr>
        <p:spPr>
          <a:xfrm>
            <a:off x="899592" y="2348880"/>
            <a:ext cx="2142238" cy="923330"/>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i="1" dirty="0"/>
              <a:t>Adaptation(?</a:t>
            </a:r>
            <a:r>
              <a:rPr lang="fr-FR" i="1" dirty="0" smtClean="0"/>
              <a:t>a) &amp; </a:t>
            </a:r>
          </a:p>
          <a:p>
            <a:r>
              <a:rPr lang="fr-FR" i="1" dirty="0" err="1" smtClean="0"/>
              <a:t>DeviceAux</a:t>
            </a:r>
            <a:r>
              <a:rPr lang="fr-FR" i="1" dirty="0"/>
              <a:t>(?</a:t>
            </a:r>
            <a:r>
              <a:rPr lang="fr-FR" i="1" dirty="0" smtClean="0"/>
              <a:t>d) &amp; </a:t>
            </a:r>
          </a:p>
          <a:p>
            <a:r>
              <a:rPr lang="fr-FR" i="1" dirty="0" err="1" smtClean="0"/>
              <a:t>ContextAux</a:t>
            </a:r>
            <a:r>
              <a:rPr lang="fr-FR" i="1" dirty="0" smtClean="0"/>
              <a:t>(?c) &amp;</a:t>
            </a:r>
            <a:endParaRPr lang="es-ES" i="1" dirty="0"/>
          </a:p>
        </p:txBody>
      </p:sp>
      <p:sp>
        <p:nvSpPr>
          <p:cNvPr id="8" name="6 CuadroTexto"/>
          <p:cNvSpPr txBox="1"/>
          <p:nvPr/>
        </p:nvSpPr>
        <p:spPr>
          <a:xfrm>
            <a:off x="899592" y="5949280"/>
            <a:ext cx="3469584"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i="1" dirty="0" err="1" smtClean="0"/>
              <a:t>adaptationVolumeHasValue</a:t>
            </a:r>
            <a:r>
              <a:rPr lang="es-ES" i="1" dirty="0"/>
              <a:t>(?</a:t>
            </a:r>
            <a:r>
              <a:rPr lang="es-ES" i="1" dirty="0" smtClean="0"/>
              <a:t>a; </a:t>
            </a:r>
            <a:r>
              <a:rPr lang="es-ES" i="1" dirty="0"/>
              <a:t>7</a:t>
            </a:r>
            <a:r>
              <a:rPr lang="es-ES" i="1" dirty="0" smtClean="0"/>
              <a:t>)</a:t>
            </a:r>
            <a:endParaRPr lang="es-ES" i="1" dirty="0"/>
          </a:p>
        </p:txBody>
      </p:sp>
      <p:sp>
        <p:nvSpPr>
          <p:cNvPr id="9" name="Down Arrow 8"/>
          <p:cNvSpPr/>
          <p:nvPr/>
        </p:nvSpPr>
        <p:spPr>
          <a:xfrm>
            <a:off x="2681790" y="5157192"/>
            <a:ext cx="72008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6 CuadroTexto"/>
          <p:cNvSpPr txBox="1"/>
          <p:nvPr/>
        </p:nvSpPr>
        <p:spPr>
          <a:xfrm>
            <a:off x="899592" y="3645024"/>
            <a:ext cx="3901380" cy="120032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i="1" dirty="0" err="1" smtClean="0"/>
              <a:t>deviceAuxBatteryIsSufficient</a:t>
            </a:r>
            <a:r>
              <a:rPr lang="en-US" i="1" dirty="0"/>
              <a:t>(?</a:t>
            </a:r>
            <a:r>
              <a:rPr lang="en-US" i="1" dirty="0" smtClean="0"/>
              <a:t>d; </a:t>
            </a:r>
            <a:r>
              <a:rPr lang="en-US" i="1" dirty="0"/>
              <a:t>?</a:t>
            </a:r>
            <a:r>
              <a:rPr lang="en-US" i="1" dirty="0" smtClean="0"/>
              <a:t>b) &amp; </a:t>
            </a:r>
          </a:p>
          <a:p>
            <a:r>
              <a:rPr lang="en-US" i="1" dirty="0" smtClean="0"/>
              <a:t>equal</a:t>
            </a:r>
            <a:r>
              <a:rPr lang="en-US" i="1" dirty="0"/>
              <a:t>(?</a:t>
            </a:r>
            <a:r>
              <a:rPr lang="en-US" i="1" dirty="0" smtClean="0"/>
              <a:t>b; </a:t>
            </a:r>
            <a:r>
              <a:rPr lang="en-US" i="1" dirty="0"/>
              <a:t>true</a:t>
            </a:r>
            <a:r>
              <a:rPr lang="en-US" i="1" dirty="0" smtClean="0"/>
              <a:t>) &amp; </a:t>
            </a:r>
          </a:p>
          <a:p>
            <a:r>
              <a:rPr lang="en-US" i="1" dirty="0" err="1" smtClean="0"/>
              <a:t>contextAuxHasNoise</a:t>
            </a:r>
            <a:r>
              <a:rPr lang="en-US" i="1" dirty="0" smtClean="0"/>
              <a:t>(?c; ?n) &amp; </a:t>
            </a:r>
          </a:p>
          <a:p>
            <a:r>
              <a:rPr lang="en-US" i="1" dirty="0" smtClean="0"/>
              <a:t>equal(?n; “traffic”)</a:t>
            </a:r>
            <a:endParaRPr lang="es-ES" i="1" dirty="0"/>
          </a:p>
        </p:txBody>
      </p:sp>
      <p:sp>
        <p:nvSpPr>
          <p:cNvPr id="5" name="4 Cerrar llave"/>
          <p:cNvSpPr/>
          <p:nvPr/>
        </p:nvSpPr>
        <p:spPr>
          <a:xfrm>
            <a:off x="5004048" y="2240868"/>
            <a:ext cx="216024" cy="113935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1" name="10 Cerrar llave"/>
          <p:cNvSpPr/>
          <p:nvPr/>
        </p:nvSpPr>
        <p:spPr>
          <a:xfrm>
            <a:off x="5004048" y="3513782"/>
            <a:ext cx="216024" cy="135537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7" name="6 CuadroTexto"/>
          <p:cNvSpPr txBox="1"/>
          <p:nvPr/>
        </p:nvSpPr>
        <p:spPr>
          <a:xfrm>
            <a:off x="5292080" y="2625879"/>
            <a:ext cx="2376264" cy="369332"/>
          </a:xfrm>
          <a:prstGeom prst="rect">
            <a:avLst/>
          </a:prstGeom>
          <a:noFill/>
        </p:spPr>
        <p:txBody>
          <a:bodyPr wrap="square" rtlCol="0">
            <a:spAutoFit/>
          </a:bodyPr>
          <a:lstStyle/>
          <a:p>
            <a:r>
              <a:rPr lang="es-ES" dirty="0" smtClean="0"/>
              <a:t>Clases e instancias</a:t>
            </a:r>
            <a:endParaRPr lang="es-ES" dirty="0"/>
          </a:p>
        </p:txBody>
      </p:sp>
      <p:sp>
        <p:nvSpPr>
          <p:cNvPr id="13" name="12 CuadroTexto"/>
          <p:cNvSpPr txBox="1"/>
          <p:nvPr/>
        </p:nvSpPr>
        <p:spPr>
          <a:xfrm>
            <a:off x="5292080" y="3868305"/>
            <a:ext cx="1728192" cy="646331"/>
          </a:xfrm>
          <a:prstGeom prst="rect">
            <a:avLst/>
          </a:prstGeom>
          <a:noFill/>
        </p:spPr>
        <p:txBody>
          <a:bodyPr wrap="square" rtlCol="0">
            <a:spAutoFit/>
          </a:bodyPr>
          <a:lstStyle/>
          <a:p>
            <a:r>
              <a:rPr lang="es-ES" dirty="0" smtClean="0"/>
              <a:t>Instancias y propiedades</a:t>
            </a:r>
            <a:endParaRPr lang="es-ES" dirty="0"/>
          </a:p>
        </p:txBody>
      </p:sp>
      <p:sp>
        <p:nvSpPr>
          <p:cNvPr id="14" name="13 Cerrar llave"/>
          <p:cNvSpPr/>
          <p:nvPr/>
        </p:nvSpPr>
        <p:spPr>
          <a:xfrm>
            <a:off x="4499992" y="5903277"/>
            <a:ext cx="210501" cy="47269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5" name="14 CuadroTexto"/>
          <p:cNvSpPr txBox="1"/>
          <p:nvPr/>
        </p:nvSpPr>
        <p:spPr>
          <a:xfrm>
            <a:off x="4779829" y="5954960"/>
            <a:ext cx="1728192" cy="369332"/>
          </a:xfrm>
          <a:prstGeom prst="rect">
            <a:avLst/>
          </a:prstGeom>
          <a:noFill/>
        </p:spPr>
        <p:txBody>
          <a:bodyPr wrap="square" rtlCol="0">
            <a:spAutoFit/>
          </a:bodyPr>
          <a:lstStyle/>
          <a:p>
            <a:r>
              <a:rPr lang="es-ES" dirty="0" smtClean="0"/>
              <a:t>Consecuente</a:t>
            </a:r>
            <a:endParaRPr lang="es-ES" dirty="0"/>
          </a:p>
        </p:txBody>
      </p:sp>
      <p:grpSp>
        <p:nvGrpSpPr>
          <p:cNvPr id="16" name="Group 15"/>
          <p:cNvGrpSpPr/>
          <p:nvPr/>
        </p:nvGrpSpPr>
        <p:grpSpPr>
          <a:xfrm>
            <a:off x="4211960" y="188640"/>
            <a:ext cx="720080" cy="72008"/>
            <a:chOff x="1722469" y="188640"/>
            <a:chExt cx="226454" cy="72008"/>
          </a:xfrm>
        </p:grpSpPr>
        <p:sp>
          <p:nvSpPr>
            <p:cNvPr id="17"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oup 18"/>
          <p:cNvGrpSpPr/>
          <p:nvPr/>
        </p:nvGrpSpPr>
        <p:grpSpPr>
          <a:xfrm>
            <a:off x="1722468" y="188640"/>
            <a:ext cx="2849532" cy="72008"/>
            <a:chOff x="1722468" y="188640"/>
            <a:chExt cx="1841420" cy="72008"/>
          </a:xfrm>
        </p:grpSpPr>
        <p:grpSp>
          <p:nvGrpSpPr>
            <p:cNvPr id="20" name="Group 19"/>
            <p:cNvGrpSpPr/>
            <p:nvPr/>
          </p:nvGrpSpPr>
          <p:grpSpPr>
            <a:xfrm>
              <a:off x="1722468" y="188640"/>
              <a:ext cx="1337364" cy="72008"/>
              <a:chOff x="1722469" y="188640"/>
              <a:chExt cx="226454" cy="72008"/>
            </a:xfrm>
          </p:grpSpPr>
          <p:sp>
            <p:nvSpPr>
              <p:cNvPr id="24"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oup 20"/>
            <p:cNvGrpSpPr/>
            <p:nvPr/>
          </p:nvGrpSpPr>
          <p:grpSpPr>
            <a:xfrm>
              <a:off x="2843808" y="188640"/>
              <a:ext cx="720080" cy="72008"/>
              <a:chOff x="1722469" y="188640"/>
              <a:chExt cx="226454" cy="72008"/>
            </a:xfrm>
          </p:grpSpPr>
          <p:sp>
            <p:nvSpPr>
              <p:cNvPr id="22"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23406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6"/>
                                        </p:tgtEl>
                                        <p:attrNameLst>
                                          <p:attrName>fillcolor</p:attrName>
                                        </p:attrNameLst>
                                      </p:cBhvr>
                                      <p:to>
                                        <a:srgbClr val="D7E3BC"/>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par>
                                <p:cTn id="9" presetID="15" presetClass="emph" presetSubtype="0" grpId="0" nodeType="withEffect">
                                  <p:stCondLst>
                                    <p:cond delay="0"/>
                                  </p:stCondLst>
                                  <p:iterate type="lt">
                                    <p:tmAbs val="25"/>
                                  </p:iterate>
                                  <p:childTnLst>
                                    <p:set>
                                      <p:cBhvr override="childStyle">
                                        <p:cTn id="10" dur="indefinite"/>
                                        <p:tgtEl>
                                          <p:spTgt spid="6"/>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1000" fill="hold"/>
                                        <p:tgtEl>
                                          <p:spTgt spid="10"/>
                                        </p:tgtEl>
                                        <p:attrNameLst>
                                          <p:attrName>fillcolor</p:attrName>
                                        </p:attrNameLst>
                                      </p:cBhvr>
                                      <p:to>
                                        <a:srgbClr val="D7E3BC"/>
                                      </p:to>
                                    </p:animClr>
                                    <p:set>
                                      <p:cBhvr>
                                        <p:cTn id="15" dur="1000" fill="hold"/>
                                        <p:tgtEl>
                                          <p:spTgt spid="10"/>
                                        </p:tgtEl>
                                        <p:attrNameLst>
                                          <p:attrName>fill.type</p:attrName>
                                        </p:attrNameLst>
                                      </p:cBhvr>
                                      <p:to>
                                        <p:strVal val="solid"/>
                                      </p:to>
                                    </p:set>
                                    <p:set>
                                      <p:cBhvr>
                                        <p:cTn id="16" dur="1000" fill="hold"/>
                                        <p:tgtEl>
                                          <p:spTgt spid="10"/>
                                        </p:tgtEl>
                                        <p:attrNameLst>
                                          <p:attrName>fill.on</p:attrName>
                                        </p:attrNameLst>
                                      </p:cBhvr>
                                      <p:to>
                                        <p:strVal val="true"/>
                                      </p:to>
                                    </p:set>
                                  </p:childTnLst>
                                </p:cTn>
                              </p:par>
                              <p:par>
                                <p:cTn id="17" presetID="15" presetClass="emph" presetSubtype="0" grpId="0" nodeType="withEffect">
                                  <p:stCondLst>
                                    <p:cond delay="0"/>
                                  </p:stCondLst>
                                  <p:iterate type="lt">
                                    <p:tmAbs val="25"/>
                                  </p:iterate>
                                  <p:childTnLst>
                                    <p:set>
                                      <p:cBhvr override="childStyle">
                                        <p:cTn id="18" dur="indefinite"/>
                                        <p:tgtEl>
                                          <p:spTgt spid="10"/>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iterate type="lt">
                                    <p:tmPct val="0"/>
                                  </p:iterate>
                                  <p:childTnLst>
                                    <p:animClr clrSpc="rgb" dir="cw">
                                      <p:cBhvr>
                                        <p:cTn id="22" dur="1000" fill="hold"/>
                                        <p:tgtEl>
                                          <p:spTgt spid="8"/>
                                        </p:tgtEl>
                                        <p:attrNameLst>
                                          <p:attrName>fillcolor</p:attrName>
                                        </p:attrNameLst>
                                      </p:cBhvr>
                                      <p:to>
                                        <a:schemeClr val="accent2"/>
                                      </p:to>
                                    </p:animClr>
                                    <p:set>
                                      <p:cBhvr>
                                        <p:cTn id="23" dur="1000" fill="hold"/>
                                        <p:tgtEl>
                                          <p:spTgt spid="8"/>
                                        </p:tgtEl>
                                        <p:attrNameLst>
                                          <p:attrName>fill.type</p:attrName>
                                        </p:attrNameLst>
                                      </p:cBhvr>
                                      <p:to>
                                        <p:strVal val="solid"/>
                                      </p:to>
                                    </p:set>
                                    <p:set>
                                      <p:cBhvr>
                                        <p:cTn id="24" dur="1000" fill="hold"/>
                                        <p:tgtEl>
                                          <p:spTgt spid="8"/>
                                        </p:tgtEl>
                                        <p:attrNameLst>
                                          <p:attrName>fill.on</p:attrName>
                                        </p:attrNameLst>
                                      </p:cBhvr>
                                      <p:to>
                                        <p:strVal val="true"/>
                                      </p:to>
                                    </p:set>
                                  </p:childTnLst>
                                </p:cTn>
                              </p:par>
                              <p:par>
                                <p:cTn id="25" presetID="3" presetClass="emph" presetSubtype="2" fill="hold" grpId="0" nodeType="withEffect">
                                  <p:stCondLst>
                                    <p:cond delay="0"/>
                                  </p:stCondLst>
                                  <p:iterate type="lt">
                                    <p:tmPct val="0"/>
                                  </p:iterate>
                                  <p:childTnLst>
                                    <p:animClr clrSpc="rgb" dir="cw">
                                      <p:cBhvr override="childStyle">
                                        <p:cTn id="26" dur="1000" fill="hold"/>
                                        <p:tgtEl>
                                          <p:spTgt spid="8"/>
                                        </p:tgtEl>
                                        <p:attrNameLst>
                                          <p:attrName>style.color</p:attrName>
                                        </p:attrNameLst>
                                      </p:cBhvr>
                                      <p:to>
                                        <a:srgbClr val="FFFFFF"/>
                                      </p:to>
                                    </p:animClr>
                                  </p:childTnLst>
                                </p:cTn>
                              </p:par>
                              <p:par>
                                <p:cTn id="27" presetID="15" presetClass="emph" presetSubtype="0" grpId="1" nodeType="withEffect">
                                  <p:stCondLst>
                                    <p:cond delay="0"/>
                                  </p:stCondLst>
                                  <p:iterate type="lt">
                                    <p:tmAbs val="25"/>
                                  </p:iterate>
                                  <p:childTnLst>
                                    <p:set>
                                      <p:cBhvr override="childStyle">
                                        <p:cTn id="28" dur="indefinite"/>
                                        <p:tgtEl>
                                          <p:spTgt spid="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just"/>
            <a:r>
              <a:rPr lang="es-ES" dirty="0" smtClean="0">
                <a:solidFill>
                  <a:schemeClr val="tx1">
                    <a:lumMod val="75000"/>
                    <a:lumOff val="25000"/>
                  </a:schemeClr>
                </a:solidFill>
              </a:rPr>
              <a:t>3 conjuntos de reglas:</a:t>
            </a:r>
          </a:p>
          <a:p>
            <a:pPr lvl="1"/>
            <a:r>
              <a:rPr lang="es-ES" dirty="0">
                <a:solidFill>
                  <a:schemeClr val="bg1">
                    <a:lumMod val="65000"/>
                  </a:schemeClr>
                </a:solidFill>
              </a:rPr>
              <a:t>Pre-adaptación</a:t>
            </a:r>
          </a:p>
          <a:p>
            <a:pPr lvl="1"/>
            <a:r>
              <a:rPr lang="es-ES" dirty="0">
                <a:solidFill>
                  <a:schemeClr val="bg1">
                    <a:lumMod val="65000"/>
                  </a:schemeClr>
                </a:solidFill>
              </a:rPr>
              <a:t>Adaptación</a:t>
            </a:r>
          </a:p>
          <a:p>
            <a:pPr lvl="1" algn="just"/>
            <a:r>
              <a:rPr lang="es-ES" dirty="0">
                <a:solidFill>
                  <a:schemeClr val="tx1">
                    <a:lumMod val="75000"/>
                    <a:lumOff val="25000"/>
                  </a:schemeClr>
                </a:solidFill>
              </a:rPr>
              <a:t>Post-adaptación</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48</a:t>
            </a:fld>
            <a:endParaRPr lang="es-ES"/>
          </a:p>
        </p:txBody>
      </p:sp>
      <p:grpSp>
        <p:nvGrpSpPr>
          <p:cNvPr id="5" name="Group 4"/>
          <p:cNvGrpSpPr/>
          <p:nvPr/>
        </p:nvGrpSpPr>
        <p:grpSpPr>
          <a:xfrm>
            <a:off x="4283968" y="188640"/>
            <a:ext cx="720080" cy="72008"/>
            <a:chOff x="1722469" y="188640"/>
            <a:chExt cx="226454" cy="72008"/>
          </a:xfrm>
        </p:grpSpPr>
        <p:sp>
          <p:nvSpPr>
            <p:cNvPr id="6"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 name="Group 7"/>
          <p:cNvGrpSpPr/>
          <p:nvPr/>
        </p:nvGrpSpPr>
        <p:grpSpPr>
          <a:xfrm>
            <a:off x="1722468" y="188640"/>
            <a:ext cx="2849532" cy="72008"/>
            <a:chOff x="1722468" y="188640"/>
            <a:chExt cx="1841420" cy="72008"/>
          </a:xfrm>
        </p:grpSpPr>
        <p:grpSp>
          <p:nvGrpSpPr>
            <p:cNvPr id="9" name="Group 8"/>
            <p:cNvGrpSpPr/>
            <p:nvPr/>
          </p:nvGrpSpPr>
          <p:grpSpPr>
            <a:xfrm>
              <a:off x="1722468" y="188640"/>
              <a:ext cx="1337364" cy="72008"/>
              <a:chOff x="1722469" y="188640"/>
              <a:chExt cx="226454" cy="72008"/>
            </a:xfrm>
          </p:grpSpPr>
          <p:sp>
            <p:nvSpPr>
              <p:cNvPr id="1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oup 9"/>
            <p:cNvGrpSpPr/>
            <p:nvPr/>
          </p:nvGrpSpPr>
          <p:grpSpPr>
            <a:xfrm>
              <a:off x="2843808" y="188640"/>
              <a:ext cx="720080" cy="72008"/>
              <a:chOff x="1722469" y="188640"/>
              <a:chExt cx="226454" cy="72008"/>
            </a:xfrm>
          </p:grpSpPr>
          <p:sp>
            <p:nvSpPr>
              <p:cNvPr id="11"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20326100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a:solidFill>
                  <a:schemeClr val="tx1">
                    <a:lumMod val="75000"/>
                    <a:lumOff val="25000"/>
                  </a:schemeClr>
                </a:solidFill>
              </a:rPr>
              <a:t>Modelado </a:t>
            </a:r>
            <a:r>
              <a:rPr lang="es-ES" b="1" dirty="0" smtClean="0">
                <a:solidFill>
                  <a:schemeClr val="tx1">
                    <a:lumMod val="75000"/>
                    <a:lumOff val="25000"/>
                  </a:schemeClr>
                </a:solidFill>
              </a:rPr>
              <a:t>semántico: Reglas de post-adaptación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just"/>
            <a:r>
              <a:rPr lang="es-ES" i="1" dirty="0" err="1" smtClean="0">
                <a:solidFill>
                  <a:schemeClr val="tx1">
                    <a:lumMod val="75000"/>
                    <a:lumOff val="25000"/>
                  </a:schemeClr>
                </a:solidFill>
              </a:rPr>
              <a:t>incrementButtonSize</a:t>
            </a:r>
            <a:r>
              <a:rPr lang="es-ES" dirty="0" smtClean="0">
                <a:solidFill>
                  <a:schemeClr val="tx1">
                    <a:lumMod val="75000"/>
                    <a:lumOff val="25000"/>
                  </a:schemeClr>
                </a:solidFill>
              </a:rPr>
              <a:t>:</a:t>
            </a:r>
            <a:endParaRPr lang="es-ES"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49</a:t>
            </a:fld>
            <a:endParaRPr lang="es-ES"/>
          </a:p>
        </p:txBody>
      </p:sp>
      <p:sp>
        <p:nvSpPr>
          <p:cNvPr id="6" name="6 CuadroTexto"/>
          <p:cNvSpPr txBox="1"/>
          <p:nvPr/>
        </p:nvSpPr>
        <p:spPr>
          <a:xfrm>
            <a:off x="881838" y="2397624"/>
            <a:ext cx="2070230" cy="646331"/>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i="1" dirty="0" err="1" smtClean="0"/>
              <a:t>UserAux</a:t>
            </a:r>
            <a:r>
              <a:rPr lang="es-ES" i="1" dirty="0"/>
              <a:t>(?</a:t>
            </a:r>
            <a:r>
              <a:rPr lang="es-ES" i="1" dirty="0" err="1" smtClean="0"/>
              <a:t>uaux</a:t>
            </a:r>
            <a:r>
              <a:rPr lang="es-ES" i="1" dirty="0" smtClean="0"/>
              <a:t>) &amp; </a:t>
            </a:r>
          </a:p>
          <a:p>
            <a:r>
              <a:rPr lang="en-US" i="1" dirty="0" smtClean="0"/>
              <a:t>Adaptation</a:t>
            </a:r>
            <a:r>
              <a:rPr lang="en-US" i="1" dirty="0"/>
              <a:t>(?</a:t>
            </a:r>
            <a:r>
              <a:rPr lang="en-US" i="1" dirty="0" smtClean="0"/>
              <a:t>a) &amp;</a:t>
            </a:r>
            <a:endParaRPr lang="es-ES" i="1" dirty="0"/>
          </a:p>
        </p:txBody>
      </p:sp>
      <p:sp>
        <p:nvSpPr>
          <p:cNvPr id="8" name="6 CuadroTexto"/>
          <p:cNvSpPr txBox="1"/>
          <p:nvPr/>
        </p:nvSpPr>
        <p:spPr>
          <a:xfrm>
            <a:off x="881838" y="5877272"/>
            <a:ext cx="3996913" cy="36933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i="1" dirty="0" err="1"/>
              <a:t>adaptationButtonHasSize</a:t>
            </a:r>
            <a:r>
              <a:rPr lang="es-ES" i="1" dirty="0"/>
              <a:t>(?</a:t>
            </a:r>
            <a:r>
              <a:rPr lang="es-ES" i="1" dirty="0" smtClean="0"/>
              <a:t>a; </a:t>
            </a:r>
            <a:r>
              <a:rPr lang="es-ES" i="1" dirty="0"/>
              <a:t>?</a:t>
            </a:r>
            <a:r>
              <a:rPr lang="es-ES" i="1" dirty="0" err="1"/>
              <a:t>size</a:t>
            </a:r>
            <a:r>
              <a:rPr lang="es-ES" i="1" dirty="0"/>
              <a:t> + 10)</a:t>
            </a:r>
          </a:p>
        </p:txBody>
      </p:sp>
      <p:sp>
        <p:nvSpPr>
          <p:cNvPr id="9" name="Down Arrow 8"/>
          <p:cNvSpPr/>
          <p:nvPr/>
        </p:nvSpPr>
        <p:spPr>
          <a:xfrm>
            <a:off x="2952068" y="4941168"/>
            <a:ext cx="72008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6 CuadroTexto"/>
          <p:cNvSpPr txBox="1"/>
          <p:nvPr/>
        </p:nvSpPr>
        <p:spPr>
          <a:xfrm>
            <a:off x="863588" y="3429000"/>
            <a:ext cx="5287065" cy="1200329"/>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s-ES" i="1" dirty="0" err="1" smtClean="0"/>
              <a:t>userAuxHasEffectivenessMetrics</a:t>
            </a:r>
            <a:r>
              <a:rPr lang="es-ES" i="1" dirty="0"/>
              <a:t>(?</a:t>
            </a:r>
            <a:r>
              <a:rPr lang="es-ES" i="1" dirty="0" err="1" smtClean="0"/>
              <a:t>uaux</a:t>
            </a:r>
            <a:r>
              <a:rPr lang="es-ES" i="1" dirty="0" smtClean="0"/>
              <a:t>; ?</a:t>
            </a:r>
            <a:r>
              <a:rPr lang="es-ES" i="1" dirty="0" err="1" smtClean="0"/>
              <a:t>em</a:t>
            </a:r>
            <a:r>
              <a:rPr lang="es-ES" i="1" dirty="0" smtClean="0"/>
              <a:t>) &amp; </a:t>
            </a:r>
            <a:r>
              <a:rPr lang="es-ES" i="1" dirty="0" err="1" smtClean="0"/>
              <a:t>effectivenessMetricHasErrorFrequency</a:t>
            </a:r>
            <a:r>
              <a:rPr lang="es-ES" i="1" dirty="0"/>
              <a:t>(?</a:t>
            </a:r>
            <a:r>
              <a:rPr lang="es-ES" i="1" dirty="0" err="1" smtClean="0"/>
              <a:t>em</a:t>
            </a:r>
            <a:r>
              <a:rPr lang="es-ES" i="1" dirty="0" smtClean="0"/>
              <a:t>; </a:t>
            </a:r>
            <a:r>
              <a:rPr lang="es-ES" i="1" dirty="0"/>
              <a:t>?</a:t>
            </a:r>
            <a:r>
              <a:rPr lang="es-ES" i="1" dirty="0" err="1" smtClean="0"/>
              <a:t>freq</a:t>
            </a:r>
            <a:r>
              <a:rPr lang="es-ES" i="1" dirty="0" smtClean="0"/>
              <a:t>) &amp; </a:t>
            </a:r>
          </a:p>
          <a:p>
            <a:r>
              <a:rPr lang="en-US" i="1" dirty="0" err="1" smtClean="0"/>
              <a:t>greaterThan</a:t>
            </a:r>
            <a:r>
              <a:rPr lang="en-US" i="1" dirty="0"/>
              <a:t>(?</a:t>
            </a:r>
            <a:r>
              <a:rPr lang="en-US" i="1" dirty="0" err="1"/>
              <a:t>freq</a:t>
            </a:r>
            <a:r>
              <a:rPr lang="en-US" i="1" dirty="0"/>
              <a:t>; </a:t>
            </a:r>
            <a:r>
              <a:rPr lang="en-US" i="1" dirty="0" smtClean="0"/>
              <a:t>0.5) &amp; </a:t>
            </a:r>
          </a:p>
          <a:p>
            <a:r>
              <a:rPr lang="es-ES" i="1" dirty="0" err="1" smtClean="0"/>
              <a:t>adaptationHasButtonSize</a:t>
            </a:r>
            <a:r>
              <a:rPr lang="es-ES" i="1" dirty="0" smtClean="0"/>
              <a:t>(?a; </a:t>
            </a:r>
            <a:r>
              <a:rPr lang="es-ES" i="1" dirty="0"/>
              <a:t>?</a:t>
            </a:r>
            <a:r>
              <a:rPr lang="es-ES" i="1" dirty="0" err="1"/>
              <a:t>size</a:t>
            </a:r>
            <a:r>
              <a:rPr lang="es-ES" i="1" dirty="0"/>
              <a:t>)</a:t>
            </a:r>
          </a:p>
        </p:txBody>
      </p:sp>
      <p:sp>
        <p:nvSpPr>
          <p:cNvPr id="11" name="10 Cerrar llave"/>
          <p:cNvSpPr/>
          <p:nvPr/>
        </p:nvSpPr>
        <p:spPr>
          <a:xfrm>
            <a:off x="3203848" y="2303217"/>
            <a:ext cx="216024" cy="83514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2" name="11 Cerrar llave"/>
          <p:cNvSpPr/>
          <p:nvPr/>
        </p:nvSpPr>
        <p:spPr>
          <a:xfrm>
            <a:off x="6254143" y="3351475"/>
            <a:ext cx="216024" cy="135537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3" name="12 CuadroTexto"/>
          <p:cNvSpPr txBox="1"/>
          <p:nvPr/>
        </p:nvSpPr>
        <p:spPr>
          <a:xfrm>
            <a:off x="3491880" y="2536123"/>
            <a:ext cx="2376264" cy="369332"/>
          </a:xfrm>
          <a:prstGeom prst="rect">
            <a:avLst/>
          </a:prstGeom>
          <a:noFill/>
        </p:spPr>
        <p:txBody>
          <a:bodyPr wrap="square" rtlCol="0">
            <a:spAutoFit/>
          </a:bodyPr>
          <a:lstStyle/>
          <a:p>
            <a:r>
              <a:rPr lang="es-ES" dirty="0" smtClean="0"/>
              <a:t>Clases e instancias</a:t>
            </a:r>
            <a:endParaRPr lang="es-ES" dirty="0"/>
          </a:p>
        </p:txBody>
      </p:sp>
      <p:sp>
        <p:nvSpPr>
          <p:cNvPr id="14" name="13 CuadroTexto"/>
          <p:cNvSpPr txBox="1"/>
          <p:nvPr/>
        </p:nvSpPr>
        <p:spPr>
          <a:xfrm>
            <a:off x="6516216" y="3705998"/>
            <a:ext cx="1368152" cy="646331"/>
          </a:xfrm>
          <a:prstGeom prst="rect">
            <a:avLst/>
          </a:prstGeom>
          <a:noFill/>
        </p:spPr>
        <p:txBody>
          <a:bodyPr wrap="square" rtlCol="0">
            <a:spAutoFit/>
          </a:bodyPr>
          <a:lstStyle/>
          <a:p>
            <a:r>
              <a:rPr lang="es-ES" dirty="0" smtClean="0"/>
              <a:t>Instancias y propiedades</a:t>
            </a:r>
            <a:endParaRPr lang="es-ES" dirty="0"/>
          </a:p>
        </p:txBody>
      </p:sp>
      <p:sp>
        <p:nvSpPr>
          <p:cNvPr id="15" name="14 Cerrar llave"/>
          <p:cNvSpPr/>
          <p:nvPr/>
        </p:nvSpPr>
        <p:spPr>
          <a:xfrm>
            <a:off x="5004048" y="5836622"/>
            <a:ext cx="210501" cy="472698"/>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6" name="15 CuadroTexto"/>
          <p:cNvSpPr txBox="1"/>
          <p:nvPr/>
        </p:nvSpPr>
        <p:spPr>
          <a:xfrm>
            <a:off x="5283885" y="5888305"/>
            <a:ext cx="1728192" cy="369332"/>
          </a:xfrm>
          <a:prstGeom prst="rect">
            <a:avLst/>
          </a:prstGeom>
          <a:noFill/>
        </p:spPr>
        <p:txBody>
          <a:bodyPr wrap="square" rtlCol="0">
            <a:spAutoFit/>
          </a:bodyPr>
          <a:lstStyle/>
          <a:p>
            <a:r>
              <a:rPr lang="es-ES" dirty="0" smtClean="0"/>
              <a:t>Consecuente</a:t>
            </a:r>
            <a:endParaRPr lang="es-ES" dirty="0"/>
          </a:p>
        </p:txBody>
      </p:sp>
      <p:grpSp>
        <p:nvGrpSpPr>
          <p:cNvPr id="17" name="Group 16"/>
          <p:cNvGrpSpPr/>
          <p:nvPr/>
        </p:nvGrpSpPr>
        <p:grpSpPr>
          <a:xfrm>
            <a:off x="4338691" y="188640"/>
            <a:ext cx="720080" cy="72008"/>
            <a:chOff x="1722469" y="188640"/>
            <a:chExt cx="226454" cy="72008"/>
          </a:xfrm>
        </p:grpSpPr>
        <p:sp>
          <p:nvSpPr>
            <p:cNvPr id="18"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0" name="Group 19"/>
          <p:cNvGrpSpPr/>
          <p:nvPr/>
        </p:nvGrpSpPr>
        <p:grpSpPr>
          <a:xfrm>
            <a:off x="1722468" y="188640"/>
            <a:ext cx="2849532" cy="72008"/>
            <a:chOff x="1722468" y="188640"/>
            <a:chExt cx="1841420" cy="72008"/>
          </a:xfrm>
        </p:grpSpPr>
        <p:grpSp>
          <p:nvGrpSpPr>
            <p:cNvPr id="21" name="Group 20"/>
            <p:cNvGrpSpPr/>
            <p:nvPr/>
          </p:nvGrpSpPr>
          <p:grpSpPr>
            <a:xfrm>
              <a:off x="1722468" y="188640"/>
              <a:ext cx="1337364" cy="72008"/>
              <a:chOff x="1722469" y="188640"/>
              <a:chExt cx="226454" cy="72008"/>
            </a:xfrm>
          </p:grpSpPr>
          <p:sp>
            <p:nvSpPr>
              <p:cNvPr id="25"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oup 21"/>
            <p:cNvGrpSpPr/>
            <p:nvPr/>
          </p:nvGrpSpPr>
          <p:grpSpPr>
            <a:xfrm>
              <a:off x="2843808" y="188640"/>
              <a:ext cx="720080" cy="72008"/>
              <a:chOff x="1722469" y="188640"/>
              <a:chExt cx="226454" cy="72008"/>
            </a:xfrm>
          </p:grpSpPr>
          <p:sp>
            <p:nvSpPr>
              <p:cNvPr id="23" name="4 Rectángulo redondeado"/>
              <p:cNvSpPr/>
              <p:nvPr/>
            </p:nvSpPr>
            <p:spPr>
              <a:xfrm>
                <a:off x="1722469" y="188640"/>
                <a:ext cx="1852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4 Rectángulo redondeado"/>
              <p:cNvSpPr/>
              <p:nvPr/>
            </p:nvSpPr>
            <p:spPr>
              <a:xfrm>
                <a:off x="1835696" y="188640"/>
                <a:ext cx="11322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228015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0" fill="hold"/>
                                        <p:tgtEl>
                                          <p:spTgt spid="10"/>
                                        </p:tgtEl>
                                        <p:attrNameLst>
                                          <p:attrName>fillcolor</p:attrName>
                                        </p:attrNameLst>
                                      </p:cBhvr>
                                      <p:to>
                                        <a:srgbClr val="D7E3BC"/>
                                      </p:to>
                                    </p:animClr>
                                    <p:set>
                                      <p:cBhvr>
                                        <p:cTn id="7" dur="1000" fill="hold"/>
                                        <p:tgtEl>
                                          <p:spTgt spid="10"/>
                                        </p:tgtEl>
                                        <p:attrNameLst>
                                          <p:attrName>fill.type</p:attrName>
                                        </p:attrNameLst>
                                      </p:cBhvr>
                                      <p:to>
                                        <p:strVal val="solid"/>
                                      </p:to>
                                    </p:set>
                                    <p:set>
                                      <p:cBhvr>
                                        <p:cTn id="8" dur="1000" fill="hold"/>
                                        <p:tgtEl>
                                          <p:spTgt spid="10"/>
                                        </p:tgtEl>
                                        <p:attrNameLst>
                                          <p:attrName>fill.on</p:attrName>
                                        </p:attrNameLst>
                                      </p:cBhvr>
                                      <p:to>
                                        <p:strVal val="true"/>
                                      </p:to>
                                    </p:set>
                                  </p:childTnLst>
                                </p:cTn>
                              </p:par>
                              <p:par>
                                <p:cTn id="9" presetID="15" presetClass="emph" presetSubtype="0" grpId="0" nodeType="withEffect">
                                  <p:stCondLst>
                                    <p:cond delay="0"/>
                                  </p:stCondLst>
                                  <p:iterate type="lt">
                                    <p:tmAbs val="25"/>
                                  </p:iterate>
                                  <p:childTnLst>
                                    <p:set>
                                      <p:cBhvr override="childStyle">
                                        <p:cTn id="10" dur="indefinite"/>
                                        <p:tgtEl>
                                          <p:spTgt spid="10"/>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iterate type="lt">
                                    <p:tmPct val="0"/>
                                  </p:iterate>
                                  <p:childTnLst>
                                    <p:animClr clrSpc="rgb" dir="cw">
                                      <p:cBhvr>
                                        <p:cTn id="14" dur="1000" fill="hold"/>
                                        <p:tgtEl>
                                          <p:spTgt spid="8"/>
                                        </p:tgtEl>
                                        <p:attrNameLst>
                                          <p:attrName>fillcolor</p:attrName>
                                        </p:attrNameLst>
                                      </p:cBhvr>
                                      <p:to>
                                        <a:schemeClr val="accent2"/>
                                      </p:to>
                                    </p:animClr>
                                    <p:set>
                                      <p:cBhvr>
                                        <p:cTn id="15" dur="1000" fill="hold"/>
                                        <p:tgtEl>
                                          <p:spTgt spid="8"/>
                                        </p:tgtEl>
                                        <p:attrNameLst>
                                          <p:attrName>fill.type</p:attrName>
                                        </p:attrNameLst>
                                      </p:cBhvr>
                                      <p:to>
                                        <p:strVal val="solid"/>
                                      </p:to>
                                    </p:set>
                                    <p:set>
                                      <p:cBhvr>
                                        <p:cTn id="16" dur="1000" fill="hold"/>
                                        <p:tgtEl>
                                          <p:spTgt spid="8"/>
                                        </p:tgtEl>
                                        <p:attrNameLst>
                                          <p:attrName>fill.on</p:attrName>
                                        </p:attrNameLst>
                                      </p:cBhvr>
                                      <p:to>
                                        <p:strVal val="true"/>
                                      </p:to>
                                    </p:set>
                                  </p:childTnLst>
                                </p:cTn>
                              </p:par>
                              <p:par>
                                <p:cTn id="17" presetID="3" presetClass="emph" presetSubtype="2" fill="hold" grpId="0" nodeType="withEffect">
                                  <p:stCondLst>
                                    <p:cond delay="0"/>
                                  </p:stCondLst>
                                  <p:iterate type="lt">
                                    <p:tmPct val="0"/>
                                  </p:iterate>
                                  <p:childTnLst>
                                    <p:animClr clrSpc="rgb" dir="cw">
                                      <p:cBhvr override="childStyle">
                                        <p:cTn id="18" dur="1000" fill="hold"/>
                                        <p:tgtEl>
                                          <p:spTgt spid="8"/>
                                        </p:tgtEl>
                                        <p:attrNameLst>
                                          <p:attrName>style.color</p:attrName>
                                        </p:attrNameLst>
                                      </p:cBhvr>
                                      <p:to>
                                        <a:srgbClr val="FFFFFF"/>
                                      </p:to>
                                    </p:animClr>
                                  </p:childTnLst>
                                </p:cTn>
                              </p:par>
                              <p:par>
                                <p:cTn id="19" presetID="15" presetClass="emph" presetSubtype="0" grpId="1" nodeType="withEffect">
                                  <p:stCondLst>
                                    <p:cond delay="0"/>
                                  </p:stCondLst>
                                  <p:iterate type="lt">
                                    <p:tmAbs val="25"/>
                                  </p:iterate>
                                  <p:childTnLst>
                                    <p:set>
                                      <p:cBhvr override="childStyle">
                                        <p:cTn id="20" dur="indefinite"/>
                                        <p:tgtEl>
                                          <p:spTgt spid="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Introducción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ctr">
              <a:buNone/>
            </a:pPr>
            <a:r>
              <a:rPr lang="en-US" dirty="0" smtClean="0">
                <a:solidFill>
                  <a:schemeClr val="tx1">
                    <a:lumMod val="75000"/>
                    <a:lumOff val="25000"/>
                  </a:schemeClr>
                </a:solidFill>
              </a:rPr>
              <a:t>Human-Computer Interaction:</a:t>
            </a:r>
          </a:p>
          <a:p>
            <a:pPr algn="ctr">
              <a:buNone/>
            </a:pPr>
            <a:endParaRPr lang="en-US" dirty="0" smtClean="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r>
              <a:rPr lang="en-US" dirty="0" smtClean="0">
                <a:solidFill>
                  <a:schemeClr val="tx1">
                    <a:lumMod val="75000"/>
                    <a:lumOff val="25000"/>
                  </a:schemeClr>
                </a:solidFill>
              </a:rPr>
              <a:t>(Card and Newell, 1980)</a:t>
            </a:r>
          </a:p>
          <a:p>
            <a:pPr algn="ctr">
              <a:buNone/>
            </a:pPr>
            <a:endParaRPr lang="en-US" dirty="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a:t>
            </a:fld>
            <a:endParaRPr lang="es-ES" dirty="0"/>
          </a:p>
        </p:txBody>
      </p:sp>
      <p:sp>
        <p:nvSpPr>
          <p:cNvPr id="5" name="4 Rectángulo redondeado"/>
          <p:cNvSpPr/>
          <p:nvPr/>
        </p:nvSpPr>
        <p:spPr>
          <a:xfrm>
            <a:off x="687016" y="2600908"/>
            <a:ext cx="7848872" cy="1656184"/>
          </a:xfrm>
          <a:prstGeom prst="roundRect">
            <a:avLst/>
          </a:prstGeom>
          <a:solidFill>
            <a:schemeClr val="accent3">
              <a:lumMod val="20000"/>
              <a:lumOff val="80000"/>
              <a:alpha val="50000"/>
            </a:schemeClr>
          </a:solidFill>
          <a:ln>
            <a:solidFill>
              <a:schemeClr val="accent3"/>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buNone/>
            </a:pPr>
            <a:r>
              <a:rPr lang="en-US" sz="2800" dirty="0">
                <a:solidFill>
                  <a:schemeClr val="tx1">
                    <a:lumMod val="75000"/>
                    <a:lumOff val="25000"/>
                  </a:schemeClr>
                </a:solidFill>
              </a:rPr>
              <a:t>“</a:t>
            </a:r>
            <a:r>
              <a:rPr lang="en-US" sz="2800" i="1" dirty="0">
                <a:solidFill>
                  <a:schemeClr val="tx1">
                    <a:lumMod val="75000"/>
                    <a:lumOff val="25000"/>
                  </a:schemeClr>
                </a:solidFill>
              </a:rPr>
              <a:t>HCI involves the study, planning, design and uses of the interfaces between users and computers.</a:t>
            </a:r>
            <a:r>
              <a:rPr lang="en-US" sz="2800" dirty="0">
                <a:solidFill>
                  <a:schemeClr val="tx1">
                    <a:lumMod val="75000"/>
                    <a:lumOff val="25000"/>
                  </a:schemeClr>
                </a:solidFill>
              </a:rPr>
              <a:t>”</a:t>
            </a:r>
          </a:p>
        </p:txBody>
      </p:sp>
      <p:sp>
        <p:nvSpPr>
          <p:cNvPr id="6" name="5 Elipse"/>
          <p:cNvSpPr/>
          <p:nvPr/>
        </p:nvSpPr>
        <p:spPr>
          <a:xfrm>
            <a:off x="-454868" y="4869160"/>
            <a:ext cx="2276872" cy="2276872"/>
          </a:xfrm>
          <a:prstGeom prst="ellipse">
            <a:avLst/>
          </a:prstGeom>
          <a:solidFill>
            <a:schemeClr val="accent1">
              <a:lumMod val="20000"/>
              <a:lumOff val="80000"/>
              <a:alpha val="5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UD</a:t>
            </a:r>
            <a:endParaRPr lang="es-ES" b="1" dirty="0">
              <a:solidFill>
                <a:schemeClr val="bg1">
                  <a:lumMod val="50000"/>
                </a:schemeClr>
              </a:solidFill>
            </a:endParaRPr>
          </a:p>
        </p:txBody>
      </p:sp>
      <p:sp>
        <p:nvSpPr>
          <p:cNvPr id="7" name="6 Elipse"/>
          <p:cNvSpPr/>
          <p:nvPr/>
        </p:nvSpPr>
        <p:spPr>
          <a:xfrm>
            <a:off x="-612576" y="5647556"/>
            <a:ext cx="1650876" cy="1650876"/>
          </a:xfrm>
          <a:prstGeom prst="ellipse">
            <a:avLst/>
          </a:prstGeom>
          <a:solidFill>
            <a:schemeClr val="accent3">
              <a:lumMod val="20000"/>
              <a:lumOff val="80000"/>
              <a:alpha val="50000"/>
            </a:schemeClr>
          </a:solid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HCI</a:t>
            </a:r>
            <a:endParaRPr lang="es-ES" b="1" dirty="0">
              <a:solidFill>
                <a:schemeClr val="bg1">
                  <a:lumMod val="50000"/>
                </a:schemeClr>
              </a:solidFill>
            </a:endParaRPr>
          </a:p>
        </p:txBody>
      </p:sp>
      <p:sp>
        <p:nvSpPr>
          <p:cNvPr id="11" name="4 Rectángulo redondeado"/>
          <p:cNvSpPr/>
          <p:nvPr/>
        </p:nvSpPr>
        <p:spPr>
          <a:xfrm>
            <a:off x="-507" y="188640"/>
            <a:ext cx="32403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201093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514350" indent="-514350">
              <a:buFont typeface="+mj-lt"/>
              <a:buAutoNum type="arabicPeriod"/>
            </a:pPr>
            <a:r>
              <a:rPr lang="es-ES" dirty="0" smtClean="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Modelado de entidades en entornos </a:t>
            </a:r>
            <a:r>
              <a:rPr lang="es-ES" dirty="0" smtClean="0">
                <a:solidFill>
                  <a:schemeClr val="bg1">
                    <a:lumMod val="65000"/>
                  </a:schemeClr>
                </a:solidFill>
              </a:rPr>
              <a:t>dinámicos: </a:t>
            </a:r>
            <a:r>
              <a:rPr lang="es-ES" dirty="0" err="1" smtClean="0">
                <a:solidFill>
                  <a:schemeClr val="bg1">
                    <a:lumMod val="65000"/>
                  </a:schemeClr>
                </a:solidFill>
              </a:rPr>
              <a:t>AdaptUIOnt</a:t>
            </a:r>
            <a:endParaRPr lang="es-ES" dirty="0">
              <a:solidFill>
                <a:schemeClr val="bg1">
                  <a:lumMod val="65000"/>
                </a:schemeClr>
              </a:solidFill>
            </a:endParaRPr>
          </a:p>
          <a:p>
            <a:pPr marL="514350" indent="-514350">
              <a:buFont typeface="+mj-lt"/>
              <a:buAutoNum type="arabicPeriod"/>
            </a:pPr>
            <a:r>
              <a:rPr lang="es-ES" dirty="0">
                <a:solidFill>
                  <a:schemeClr val="tx1">
                    <a:lumMod val="75000"/>
                    <a:lumOff val="25000"/>
                  </a:schemeClr>
                </a:solidFill>
              </a:rPr>
              <a:t>Plataforma semántica para </a:t>
            </a:r>
            <a:r>
              <a:rPr lang="es-ES" dirty="0" smtClean="0">
                <a:solidFill>
                  <a:schemeClr val="tx1">
                    <a:lumMod val="75000"/>
                    <a:lumOff val="25000"/>
                  </a:schemeClr>
                </a:solidFill>
              </a:rPr>
              <a:t>móvil: </a:t>
            </a:r>
            <a:r>
              <a:rPr lang="es-ES" dirty="0" err="1" smtClean="0">
                <a:solidFill>
                  <a:schemeClr val="tx1">
                    <a:lumMod val="75000"/>
                    <a:lumOff val="25000"/>
                  </a:schemeClr>
                </a:solidFill>
              </a:rPr>
              <a:t>AdaptUI</a:t>
            </a:r>
            <a:endParaRPr lang="es-ES" dirty="0">
              <a:solidFill>
                <a:schemeClr val="tx1">
                  <a:lumMod val="75000"/>
                  <a:lumOff val="25000"/>
                </a:schemeClr>
              </a:solidFill>
            </a:endParaRPr>
          </a:p>
          <a:p>
            <a:pPr marL="514350" indent="-514350">
              <a:buFont typeface="+mj-lt"/>
              <a:buAutoNum type="arabicPeriod"/>
            </a:pPr>
            <a:r>
              <a:rPr lang="es-ES" dirty="0">
                <a:solidFill>
                  <a:schemeClr val="bg1">
                    <a:lumMod val="65000"/>
                  </a:schemeClr>
                </a:solidFill>
              </a:rPr>
              <a:t>Evaluación</a:t>
            </a:r>
          </a:p>
          <a:p>
            <a:pPr marL="514350" indent="-514350">
              <a:buFont typeface="+mj-lt"/>
              <a:buAutoNum type="arabicPeriod"/>
            </a:pPr>
            <a:r>
              <a:rPr lang="es-ES" dirty="0" smtClean="0">
                <a:solidFill>
                  <a:schemeClr val="bg1">
                    <a:lumMod val="65000"/>
                  </a:schemeClr>
                </a:solidFill>
              </a:rPr>
              <a:t>Conclusiones</a:t>
            </a:r>
            <a:endParaRPr lang="es-ES" dirty="0">
              <a:solidFill>
                <a:schemeClr val="bg1">
                  <a:lumMod val="6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50</a:t>
            </a:fld>
            <a:endParaRPr lang="es-ES"/>
          </a:p>
        </p:txBody>
      </p:sp>
      <p:sp>
        <p:nvSpPr>
          <p:cNvPr id="8" name="7 Rectángulo redondeado"/>
          <p:cNvSpPr/>
          <p:nvPr/>
        </p:nvSpPr>
        <p:spPr>
          <a:xfrm>
            <a:off x="5106080" y="188640"/>
            <a:ext cx="877006"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739626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Plataforma semántica: </a:t>
            </a:r>
            <a:r>
              <a:rPr lang="es-ES" b="1" dirty="0" err="1" smtClean="0">
                <a:solidFill>
                  <a:schemeClr val="tx1">
                    <a:lumMod val="75000"/>
                    <a:lumOff val="25000"/>
                  </a:schemeClr>
                </a:solidFill>
              </a:rPr>
              <a:t>AdaptUI</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896544"/>
          </a:xfrm>
        </p:spPr>
        <p:txBody>
          <a:bodyPr>
            <a:noAutofit/>
          </a:bodyPr>
          <a:lstStyle/>
          <a:p>
            <a:pPr algn="ctr">
              <a:lnSpc>
                <a:spcPct val="80000"/>
              </a:lnSpc>
              <a:buNone/>
            </a:pPr>
            <a:r>
              <a:rPr lang="es-ES_tradnl" dirty="0">
                <a:solidFill>
                  <a:schemeClr val="tx1">
                    <a:lumMod val="75000"/>
                    <a:lumOff val="25000"/>
                  </a:schemeClr>
                </a:solidFill>
              </a:rPr>
              <a:t>Objetivo</a:t>
            </a:r>
            <a:r>
              <a:rPr lang="es-ES_tradnl" dirty="0" smtClean="0">
                <a:solidFill>
                  <a:schemeClr val="tx1">
                    <a:lumMod val="75000"/>
                    <a:lumOff val="25000"/>
                  </a:schemeClr>
                </a:solidFill>
              </a:rPr>
              <a:t>:</a:t>
            </a:r>
            <a:endParaRPr lang="es-ES_tradnl"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51</a:t>
            </a:fld>
            <a:endParaRPr lang="es-ES"/>
          </a:p>
        </p:txBody>
      </p:sp>
      <p:sp>
        <p:nvSpPr>
          <p:cNvPr id="7" name="4 Rectángulo redondeado"/>
          <p:cNvSpPr/>
          <p:nvPr/>
        </p:nvSpPr>
        <p:spPr>
          <a:xfrm>
            <a:off x="395536" y="2636342"/>
            <a:ext cx="8352928" cy="1728192"/>
          </a:xfrm>
          <a:prstGeom prst="roundRect">
            <a:avLst/>
          </a:prstGeom>
          <a:solidFill>
            <a:schemeClr val="bg1">
              <a:lumMod val="85000"/>
              <a:alpha val="50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err="1" smtClean="0">
                <a:solidFill>
                  <a:schemeClr val="tx1">
                    <a:lumMod val="75000"/>
                    <a:lumOff val="25000"/>
                  </a:schemeClr>
                </a:solidFill>
              </a:rPr>
              <a:t>Gestionar</a:t>
            </a:r>
            <a:r>
              <a:rPr lang="en-US" sz="2800" dirty="0" smtClean="0">
                <a:solidFill>
                  <a:schemeClr val="tx1">
                    <a:lumMod val="75000"/>
                    <a:lumOff val="25000"/>
                  </a:schemeClr>
                </a:solidFill>
              </a:rPr>
              <a:t> el </a:t>
            </a:r>
            <a:r>
              <a:rPr lang="en-US" sz="2800" b="1" dirty="0" err="1" smtClean="0">
                <a:solidFill>
                  <a:schemeClr val="tx1">
                    <a:lumMod val="75000"/>
                    <a:lumOff val="25000"/>
                  </a:schemeClr>
                </a:solidFill>
              </a:rPr>
              <a:t>conocimiento</a:t>
            </a:r>
            <a:r>
              <a:rPr lang="en-US" sz="2800" dirty="0" smtClean="0">
                <a:solidFill>
                  <a:schemeClr val="tx1">
                    <a:lumMod val="75000"/>
                    <a:lumOff val="25000"/>
                  </a:schemeClr>
                </a:solidFill>
              </a:rPr>
              <a:t> </a:t>
            </a:r>
            <a:r>
              <a:rPr lang="en-US" sz="2800" dirty="0" err="1" smtClean="0">
                <a:solidFill>
                  <a:schemeClr val="tx1">
                    <a:lumMod val="75000"/>
                    <a:lumOff val="25000"/>
                  </a:schemeClr>
                </a:solidFill>
              </a:rPr>
              <a:t>representado</a:t>
            </a:r>
            <a:r>
              <a:rPr lang="en-US" sz="2800" dirty="0" smtClean="0">
                <a:solidFill>
                  <a:schemeClr val="tx1">
                    <a:lumMod val="75000"/>
                    <a:lumOff val="25000"/>
                  </a:schemeClr>
                </a:solidFill>
              </a:rPr>
              <a:t> en la </a:t>
            </a:r>
            <a:r>
              <a:rPr lang="en-US" sz="2800" dirty="0" err="1" smtClean="0">
                <a:solidFill>
                  <a:schemeClr val="tx1">
                    <a:lumMod val="75000"/>
                    <a:lumOff val="25000"/>
                  </a:schemeClr>
                </a:solidFill>
              </a:rPr>
              <a:t>ontología</a:t>
            </a:r>
            <a:r>
              <a:rPr lang="en-US" sz="2800" dirty="0" smtClean="0">
                <a:solidFill>
                  <a:schemeClr val="tx1">
                    <a:lumMod val="75000"/>
                    <a:lumOff val="25000"/>
                  </a:schemeClr>
                </a:solidFill>
              </a:rPr>
              <a:t> </a:t>
            </a:r>
            <a:r>
              <a:rPr lang="en-US" sz="2800" b="1" dirty="0" err="1" smtClean="0">
                <a:solidFill>
                  <a:schemeClr val="tx1">
                    <a:lumMod val="75000"/>
                    <a:lumOff val="25000"/>
                  </a:schemeClr>
                </a:solidFill>
              </a:rPr>
              <a:t>AdaptUIOnt</a:t>
            </a:r>
            <a:r>
              <a:rPr lang="en-US" sz="2800" dirty="0" smtClean="0">
                <a:solidFill>
                  <a:schemeClr val="tx1">
                    <a:lumMod val="75000"/>
                    <a:lumOff val="25000"/>
                  </a:schemeClr>
                </a:solidFill>
              </a:rPr>
              <a:t> para </a:t>
            </a:r>
            <a:r>
              <a:rPr lang="en-US" sz="2800" dirty="0" err="1" smtClean="0">
                <a:solidFill>
                  <a:schemeClr val="tx1">
                    <a:lumMod val="75000"/>
                    <a:lumOff val="25000"/>
                  </a:schemeClr>
                </a:solidFill>
              </a:rPr>
              <a:t>conseguir</a:t>
            </a:r>
            <a:r>
              <a:rPr lang="en-US" sz="2800" dirty="0" smtClean="0">
                <a:solidFill>
                  <a:schemeClr val="tx1">
                    <a:lumMod val="75000"/>
                    <a:lumOff val="25000"/>
                  </a:schemeClr>
                </a:solidFill>
              </a:rPr>
              <a:t> la mayor </a:t>
            </a:r>
            <a:r>
              <a:rPr lang="en-US" sz="2800" b="1" dirty="0" err="1" smtClean="0">
                <a:solidFill>
                  <a:schemeClr val="tx1">
                    <a:lumMod val="75000"/>
                    <a:lumOff val="25000"/>
                  </a:schemeClr>
                </a:solidFill>
              </a:rPr>
              <a:t>adaptación</a:t>
            </a:r>
            <a:r>
              <a:rPr lang="en-US" sz="2800" dirty="0" smtClean="0">
                <a:solidFill>
                  <a:schemeClr val="tx1">
                    <a:lumMod val="75000"/>
                    <a:lumOff val="25000"/>
                  </a:schemeClr>
                </a:solidFill>
              </a:rPr>
              <a:t> </a:t>
            </a:r>
            <a:r>
              <a:rPr lang="en-US" sz="2800" dirty="0" err="1" smtClean="0">
                <a:solidFill>
                  <a:schemeClr val="tx1">
                    <a:lumMod val="75000"/>
                    <a:lumOff val="25000"/>
                  </a:schemeClr>
                </a:solidFill>
              </a:rPr>
              <a:t>posible</a:t>
            </a:r>
            <a:r>
              <a:rPr lang="en-US" sz="2800" dirty="0" smtClean="0">
                <a:solidFill>
                  <a:schemeClr val="tx1">
                    <a:lumMod val="75000"/>
                    <a:lumOff val="25000"/>
                  </a:schemeClr>
                </a:solidFill>
              </a:rPr>
              <a:t> para la </a:t>
            </a:r>
            <a:r>
              <a:rPr lang="en-US" sz="2800" b="1" dirty="0" err="1" smtClean="0">
                <a:solidFill>
                  <a:schemeClr val="tx1">
                    <a:lumMod val="75000"/>
                    <a:lumOff val="25000"/>
                  </a:schemeClr>
                </a:solidFill>
              </a:rPr>
              <a:t>interfaz</a:t>
            </a:r>
            <a:r>
              <a:rPr lang="en-US" sz="2800" b="1" dirty="0" smtClean="0">
                <a:solidFill>
                  <a:schemeClr val="tx1">
                    <a:lumMod val="75000"/>
                    <a:lumOff val="25000"/>
                  </a:schemeClr>
                </a:solidFill>
              </a:rPr>
              <a:t> de </a:t>
            </a:r>
            <a:r>
              <a:rPr lang="en-US" sz="2800" b="1" dirty="0" err="1" smtClean="0">
                <a:solidFill>
                  <a:schemeClr val="tx1">
                    <a:lumMod val="75000"/>
                    <a:lumOff val="25000"/>
                  </a:schemeClr>
                </a:solidFill>
              </a:rPr>
              <a:t>usuario</a:t>
            </a:r>
            <a:r>
              <a:rPr lang="en-US" sz="2800" b="1" dirty="0" smtClean="0">
                <a:solidFill>
                  <a:schemeClr val="tx1">
                    <a:lumMod val="75000"/>
                    <a:lumOff val="25000"/>
                  </a:schemeClr>
                </a:solidFill>
              </a:rPr>
              <a:t> </a:t>
            </a:r>
            <a:r>
              <a:rPr lang="en-US" sz="2800" dirty="0" smtClean="0">
                <a:solidFill>
                  <a:schemeClr val="tx1">
                    <a:lumMod val="75000"/>
                    <a:lumOff val="25000"/>
                  </a:schemeClr>
                </a:solidFill>
              </a:rPr>
              <a:t>actual</a:t>
            </a:r>
            <a:endParaRPr lang="en-US" sz="2800" dirty="0">
              <a:solidFill>
                <a:schemeClr val="tx1">
                  <a:lumMod val="75000"/>
                  <a:lumOff val="25000"/>
                </a:schemeClr>
              </a:solidFill>
            </a:endParaRPr>
          </a:p>
        </p:txBody>
      </p:sp>
      <p:sp>
        <p:nvSpPr>
          <p:cNvPr id="19"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329658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Plataforma semántica: </a:t>
            </a:r>
            <a:r>
              <a:rPr lang="es-ES" b="1" dirty="0" err="1" smtClean="0">
                <a:solidFill>
                  <a:schemeClr val="tx1">
                    <a:lumMod val="75000"/>
                    <a:lumOff val="25000"/>
                  </a:schemeClr>
                </a:solidFill>
              </a:rPr>
              <a:t>AdaptUI</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539552" y="1484784"/>
            <a:ext cx="8229600" cy="4896544"/>
          </a:xfrm>
        </p:spPr>
        <p:txBody>
          <a:bodyPr>
            <a:noAutofit/>
          </a:bodyPr>
          <a:lstStyle/>
          <a:p>
            <a:r>
              <a:rPr lang="es-ES_tradnl" sz="3000" dirty="0">
                <a:solidFill>
                  <a:schemeClr val="tx1">
                    <a:lumMod val="75000"/>
                    <a:lumOff val="25000"/>
                  </a:schemeClr>
                </a:solidFill>
              </a:rPr>
              <a:t>Arquitectura 3 </a:t>
            </a:r>
            <a:r>
              <a:rPr lang="es-ES_tradnl" sz="3000" dirty="0" smtClean="0">
                <a:solidFill>
                  <a:schemeClr val="tx1">
                    <a:lumMod val="75000"/>
                    <a:lumOff val="25000"/>
                  </a:schemeClr>
                </a:solidFill>
              </a:rPr>
              <a:t>capas:</a:t>
            </a:r>
          </a:p>
          <a:p>
            <a:pPr lvl="1"/>
            <a:r>
              <a:rPr lang="es-ES_tradnl" dirty="0">
                <a:solidFill>
                  <a:schemeClr val="tx1">
                    <a:lumMod val="75000"/>
                    <a:lumOff val="25000"/>
                  </a:schemeClr>
                </a:solidFill>
              </a:rPr>
              <a:t>Modelado</a:t>
            </a:r>
          </a:p>
          <a:p>
            <a:pPr lvl="1"/>
            <a:r>
              <a:rPr lang="es-ES_tradnl" dirty="0">
                <a:solidFill>
                  <a:schemeClr val="tx1">
                    <a:lumMod val="75000"/>
                    <a:lumOff val="25000"/>
                  </a:schemeClr>
                </a:solidFill>
              </a:rPr>
              <a:t>Adaptación</a:t>
            </a:r>
          </a:p>
          <a:p>
            <a:pPr lvl="1"/>
            <a:r>
              <a:rPr lang="es-ES_tradnl" dirty="0">
                <a:solidFill>
                  <a:schemeClr val="tx1">
                    <a:lumMod val="75000"/>
                    <a:lumOff val="25000"/>
                  </a:schemeClr>
                </a:solidFill>
              </a:rPr>
              <a:t>Aplicación</a:t>
            </a:r>
          </a:p>
          <a:p>
            <a:r>
              <a:rPr lang="es-ES_tradnl" sz="3000" i="1" dirty="0" smtClean="0">
                <a:solidFill>
                  <a:schemeClr val="tx1">
                    <a:lumMod val="75000"/>
                    <a:lumOff val="25000"/>
                  </a:schemeClr>
                </a:solidFill>
              </a:rPr>
              <a:t>Pellet4Android</a:t>
            </a:r>
          </a:p>
          <a:p>
            <a:r>
              <a:rPr lang="es-ES_tradnl" sz="3000" dirty="0" smtClean="0">
                <a:solidFill>
                  <a:schemeClr val="tx1">
                    <a:lumMod val="75000"/>
                    <a:lumOff val="25000"/>
                  </a:schemeClr>
                </a:solidFill>
              </a:rPr>
              <a:t>Métricas </a:t>
            </a:r>
            <a:r>
              <a:rPr lang="es-ES_tradnl" sz="3000" dirty="0">
                <a:solidFill>
                  <a:schemeClr val="tx1">
                    <a:lumMod val="75000"/>
                    <a:lumOff val="25000"/>
                  </a:schemeClr>
                </a:solidFill>
              </a:rPr>
              <a:t>de </a:t>
            </a:r>
            <a:r>
              <a:rPr lang="es-ES_tradnl" sz="3000" dirty="0" smtClean="0">
                <a:solidFill>
                  <a:schemeClr val="tx1">
                    <a:lumMod val="75000"/>
                    <a:lumOff val="25000"/>
                  </a:schemeClr>
                </a:solidFill>
              </a:rPr>
              <a:t>usabilidad</a:t>
            </a:r>
            <a:endParaRPr lang="es-ES_tradnl" sz="3000"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52</a:t>
            </a:fld>
            <a:endParaRPr lang="es-ES"/>
          </a:p>
        </p:txBody>
      </p:sp>
      <p:sp>
        <p:nvSpPr>
          <p:cNvPr id="11" name="4 Rectángulo redondeado"/>
          <p:cNvSpPr/>
          <p:nvPr/>
        </p:nvSpPr>
        <p:spPr>
          <a:xfrm>
            <a:off x="5106078" y="188640"/>
            <a:ext cx="299996"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13 Grupo"/>
          <p:cNvGrpSpPr/>
          <p:nvPr/>
        </p:nvGrpSpPr>
        <p:grpSpPr>
          <a:xfrm>
            <a:off x="5506568" y="1186964"/>
            <a:ext cx="2523352" cy="5482396"/>
            <a:chOff x="5506568" y="1186964"/>
            <a:chExt cx="2523352" cy="5482396"/>
          </a:xfrm>
        </p:grpSpPr>
        <p:grpSp>
          <p:nvGrpSpPr>
            <p:cNvPr id="9" name="8 Grupo"/>
            <p:cNvGrpSpPr/>
            <p:nvPr/>
          </p:nvGrpSpPr>
          <p:grpSpPr>
            <a:xfrm>
              <a:off x="5506568" y="1186964"/>
              <a:ext cx="2523352" cy="5410388"/>
              <a:chOff x="5334672" y="1196752"/>
              <a:chExt cx="3027109" cy="6490508"/>
            </a:xfrm>
          </p:grpSpPr>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72" y="1196752"/>
                <a:ext cx="3027109" cy="2811656"/>
              </a:xfrm>
              <a:prstGeom prst="rect">
                <a:avLst/>
              </a:prstGeom>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72" y="4008408"/>
                <a:ext cx="3021722" cy="3678852"/>
              </a:xfrm>
              <a:prstGeom prst="rect">
                <a:avLst/>
              </a:prstGeom>
            </p:spPr>
          </p:pic>
        </p:grpSp>
        <p:sp>
          <p:nvSpPr>
            <p:cNvPr id="13" name="12 Rectángulo"/>
            <p:cNvSpPr/>
            <p:nvPr/>
          </p:nvSpPr>
          <p:spPr>
            <a:xfrm>
              <a:off x="5506568" y="6597352"/>
              <a:ext cx="2523352" cy="7200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5 Abrir llave"/>
          <p:cNvSpPr/>
          <p:nvPr/>
        </p:nvSpPr>
        <p:spPr>
          <a:xfrm>
            <a:off x="5106078" y="2132856"/>
            <a:ext cx="215219" cy="1397861"/>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5" name="14 Abrir llave"/>
          <p:cNvSpPr/>
          <p:nvPr/>
        </p:nvSpPr>
        <p:spPr>
          <a:xfrm>
            <a:off x="5119453" y="3655215"/>
            <a:ext cx="215219" cy="136815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
        <p:nvSpPr>
          <p:cNvPr id="16" name="15 Abrir llave"/>
          <p:cNvSpPr/>
          <p:nvPr/>
        </p:nvSpPr>
        <p:spPr>
          <a:xfrm>
            <a:off x="5119453" y="5147864"/>
            <a:ext cx="215219" cy="63679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61984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Modelado</a:t>
            </a:r>
            <a:endParaRPr lang="es-ES" b="1" dirty="0">
              <a:solidFill>
                <a:schemeClr val="tx1">
                  <a:lumMod val="75000"/>
                  <a:lumOff val="25000"/>
                </a:schemeClr>
              </a:solidFill>
            </a:endParaRPr>
          </a:p>
        </p:txBody>
      </p:sp>
      <p:sp>
        <p:nvSpPr>
          <p:cNvPr id="3" name="2 Marcador de contenido"/>
          <p:cNvSpPr>
            <a:spLocks noGrp="1"/>
          </p:cNvSpPr>
          <p:nvPr>
            <p:ph idx="1"/>
          </p:nvPr>
        </p:nvSpPr>
        <p:spPr>
          <a:ln>
            <a:solidFill>
              <a:schemeClr val="bg1"/>
            </a:solidFill>
          </a:ln>
        </p:spPr>
        <p:txBody>
          <a:bodyPr>
            <a:normAutofit/>
          </a:bodyPr>
          <a:lstStyle/>
          <a:p>
            <a:pPr algn="just"/>
            <a:r>
              <a:rPr lang="es-ES" dirty="0" smtClean="0">
                <a:solidFill>
                  <a:schemeClr val="tx1">
                    <a:lumMod val="75000"/>
                    <a:lumOff val="25000"/>
                  </a:schemeClr>
                </a:solidFill>
              </a:rPr>
              <a:t>Módulos</a:t>
            </a:r>
          </a:p>
          <a:p>
            <a:pPr lvl="1" algn="just"/>
            <a:r>
              <a:rPr lang="es-ES" i="1" dirty="0" err="1" smtClean="0">
                <a:solidFill>
                  <a:schemeClr val="tx1">
                    <a:lumMod val="75000"/>
                    <a:lumOff val="25000"/>
                  </a:schemeClr>
                </a:solidFill>
              </a:rPr>
              <a:t>Capabilities</a:t>
            </a:r>
            <a:r>
              <a:rPr lang="es-ES" i="1" dirty="0" smtClean="0">
                <a:solidFill>
                  <a:schemeClr val="tx1">
                    <a:lumMod val="75000"/>
                    <a:lumOff val="25000"/>
                  </a:schemeClr>
                </a:solidFill>
              </a:rPr>
              <a:t> </a:t>
            </a:r>
            <a:r>
              <a:rPr lang="es-ES" i="1" dirty="0" err="1" smtClean="0">
                <a:solidFill>
                  <a:schemeClr val="tx1">
                    <a:lumMod val="75000"/>
                    <a:lumOff val="25000"/>
                  </a:schemeClr>
                </a:solidFill>
              </a:rPr>
              <a:t>Collector</a:t>
            </a:r>
            <a:endParaRPr lang="es-ES" i="1" dirty="0" smtClean="0">
              <a:solidFill>
                <a:schemeClr val="tx1">
                  <a:lumMod val="75000"/>
                  <a:lumOff val="25000"/>
                </a:schemeClr>
              </a:solidFill>
            </a:endParaRPr>
          </a:p>
          <a:p>
            <a:pPr lvl="1" algn="just"/>
            <a:r>
              <a:rPr lang="es-ES" i="1" dirty="0" err="1" smtClean="0">
                <a:solidFill>
                  <a:schemeClr val="tx1">
                    <a:lumMod val="75000"/>
                    <a:lumOff val="25000"/>
                  </a:schemeClr>
                </a:solidFill>
              </a:rPr>
              <a:t>Semantic</a:t>
            </a:r>
            <a:r>
              <a:rPr lang="es-ES" i="1" dirty="0" smtClean="0">
                <a:solidFill>
                  <a:schemeClr val="tx1">
                    <a:lumMod val="75000"/>
                    <a:lumOff val="25000"/>
                  </a:schemeClr>
                </a:solidFill>
              </a:rPr>
              <a:t> </a:t>
            </a:r>
            <a:r>
              <a:rPr lang="es-ES" i="1" dirty="0" err="1" smtClean="0">
                <a:solidFill>
                  <a:schemeClr val="tx1">
                    <a:lumMod val="75000"/>
                    <a:lumOff val="25000"/>
                  </a:schemeClr>
                </a:solidFill>
              </a:rPr>
              <a:t>Modeller</a:t>
            </a:r>
            <a:endParaRPr lang="es-ES" i="1" dirty="0" smtClean="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53</a:t>
            </a:fld>
            <a:endParaRPr lang="es-ES" dirty="0"/>
          </a:p>
        </p:txBody>
      </p:sp>
      <p:sp>
        <p:nvSpPr>
          <p:cNvPr id="14" name="4 Rectángulo redondeado"/>
          <p:cNvSpPr/>
          <p:nvPr/>
        </p:nvSpPr>
        <p:spPr>
          <a:xfrm>
            <a:off x="5106078" y="188640"/>
            <a:ext cx="47403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17 Grupo"/>
          <p:cNvGrpSpPr/>
          <p:nvPr/>
        </p:nvGrpSpPr>
        <p:grpSpPr>
          <a:xfrm>
            <a:off x="5506568" y="1186964"/>
            <a:ext cx="2523352" cy="5482396"/>
            <a:chOff x="5506568" y="1186964"/>
            <a:chExt cx="2523352" cy="5482396"/>
          </a:xfrm>
        </p:grpSpPr>
        <p:grpSp>
          <p:nvGrpSpPr>
            <p:cNvPr id="19" name="18 Grupo"/>
            <p:cNvGrpSpPr/>
            <p:nvPr/>
          </p:nvGrpSpPr>
          <p:grpSpPr>
            <a:xfrm>
              <a:off x="5506568" y="1186964"/>
              <a:ext cx="2523352" cy="5410388"/>
              <a:chOff x="5334672" y="1196752"/>
              <a:chExt cx="3027109" cy="6490508"/>
            </a:xfrm>
          </p:grpSpPr>
          <p:pic>
            <p:nvPicPr>
              <p:cNvPr id="21" name="2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72" y="1196752"/>
                <a:ext cx="3027109" cy="2811656"/>
              </a:xfrm>
              <a:prstGeom prst="rect">
                <a:avLst/>
              </a:prstGeom>
            </p:spPr>
          </p:pic>
          <p:pic>
            <p:nvPicPr>
              <p:cNvPr id="22" name="2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72" y="4008408"/>
                <a:ext cx="3021722" cy="3678852"/>
              </a:xfrm>
              <a:prstGeom prst="rect">
                <a:avLst/>
              </a:prstGeom>
            </p:spPr>
          </p:pic>
        </p:grpSp>
        <p:sp>
          <p:nvSpPr>
            <p:cNvPr id="20" name="19 Rectángulo"/>
            <p:cNvSpPr/>
            <p:nvPr/>
          </p:nvSpPr>
          <p:spPr>
            <a:xfrm>
              <a:off x="5506568" y="6597352"/>
              <a:ext cx="2523352" cy="7200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Rectangle 5"/>
          <p:cNvSpPr/>
          <p:nvPr/>
        </p:nvSpPr>
        <p:spPr>
          <a:xfrm>
            <a:off x="5334672" y="3530718"/>
            <a:ext cx="2837728" cy="3190758"/>
          </a:xfrm>
          <a:prstGeom prst="rect">
            <a:avLst/>
          </a:prstGeom>
          <a:solidFill>
            <a:schemeClr val="bg1">
              <a:alpha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Modelado</a:t>
            </a:r>
            <a:endParaRPr lang="es-ES" b="1" dirty="0">
              <a:solidFill>
                <a:schemeClr val="tx1">
                  <a:lumMod val="75000"/>
                  <a:lumOff val="25000"/>
                </a:schemeClr>
              </a:solidFill>
            </a:endParaRPr>
          </a:p>
        </p:txBody>
      </p:sp>
      <p:sp>
        <p:nvSpPr>
          <p:cNvPr id="3" name="2 Marcador de contenido"/>
          <p:cNvSpPr>
            <a:spLocks noGrp="1"/>
          </p:cNvSpPr>
          <p:nvPr>
            <p:ph idx="1"/>
          </p:nvPr>
        </p:nvSpPr>
        <p:spPr>
          <a:ln>
            <a:solidFill>
              <a:schemeClr val="bg1"/>
            </a:solidFill>
          </a:ln>
        </p:spPr>
        <p:txBody>
          <a:bodyPr>
            <a:normAutofit/>
          </a:bodyPr>
          <a:lstStyle/>
          <a:p>
            <a:pPr algn="just"/>
            <a:r>
              <a:rPr lang="es-ES" dirty="0" smtClean="0">
                <a:solidFill>
                  <a:schemeClr val="tx1">
                    <a:lumMod val="75000"/>
                    <a:lumOff val="25000"/>
                  </a:schemeClr>
                </a:solidFill>
              </a:rPr>
              <a:t>Módulos</a:t>
            </a:r>
          </a:p>
          <a:p>
            <a:pPr lvl="1" algn="just"/>
            <a:r>
              <a:rPr lang="es-ES" i="1" dirty="0" err="1" smtClean="0">
                <a:solidFill>
                  <a:schemeClr val="tx1">
                    <a:lumMod val="75000"/>
                    <a:lumOff val="25000"/>
                  </a:schemeClr>
                </a:solidFill>
              </a:rPr>
              <a:t>Capabilities</a:t>
            </a:r>
            <a:r>
              <a:rPr lang="es-ES" i="1" dirty="0" smtClean="0">
                <a:solidFill>
                  <a:schemeClr val="tx1">
                    <a:lumMod val="75000"/>
                    <a:lumOff val="25000"/>
                  </a:schemeClr>
                </a:solidFill>
              </a:rPr>
              <a:t> </a:t>
            </a:r>
            <a:r>
              <a:rPr lang="es-ES" i="1" dirty="0" err="1" smtClean="0">
                <a:solidFill>
                  <a:schemeClr val="tx1">
                    <a:lumMod val="75000"/>
                    <a:lumOff val="25000"/>
                  </a:schemeClr>
                </a:solidFill>
              </a:rPr>
              <a:t>Collector</a:t>
            </a:r>
            <a:endParaRPr lang="es-ES" i="1" dirty="0" smtClean="0">
              <a:solidFill>
                <a:schemeClr val="tx1">
                  <a:lumMod val="75000"/>
                  <a:lumOff val="25000"/>
                </a:schemeClr>
              </a:solidFill>
            </a:endParaRPr>
          </a:p>
          <a:p>
            <a:pPr lvl="1" algn="just"/>
            <a:r>
              <a:rPr lang="es-ES" i="1" dirty="0" err="1">
                <a:solidFill>
                  <a:schemeClr val="bg1">
                    <a:lumMod val="65000"/>
                  </a:schemeClr>
                </a:solidFill>
              </a:rPr>
              <a:t>Semantic</a:t>
            </a:r>
            <a:r>
              <a:rPr lang="es-ES" i="1" dirty="0">
                <a:solidFill>
                  <a:schemeClr val="bg1">
                    <a:lumMod val="65000"/>
                  </a:schemeClr>
                </a:solidFill>
              </a:rPr>
              <a:t> </a:t>
            </a:r>
            <a:r>
              <a:rPr lang="es-ES" i="1" dirty="0" err="1" smtClean="0">
                <a:solidFill>
                  <a:schemeClr val="bg1">
                    <a:lumMod val="65000"/>
                  </a:schemeClr>
                </a:solidFill>
              </a:rPr>
              <a:t>Modeller</a:t>
            </a:r>
            <a:endParaRPr lang="es-ES" i="1" dirty="0">
              <a:solidFill>
                <a:schemeClr val="bg1">
                  <a:lumMod val="6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54</a:t>
            </a:fld>
            <a:endParaRPr lang="es-ES" dirty="0"/>
          </a:p>
        </p:txBody>
      </p:sp>
      <p:sp>
        <p:nvSpPr>
          <p:cNvPr id="14" name="4 Rectángulo redondeado"/>
          <p:cNvSpPr/>
          <p:nvPr/>
        </p:nvSpPr>
        <p:spPr>
          <a:xfrm>
            <a:off x="5106078" y="188640"/>
            <a:ext cx="47403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56792"/>
            <a:ext cx="4222425" cy="3746659"/>
          </a:xfrm>
          <a:prstGeom prst="rect">
            <a:avLst/>
          </a:prstGeom>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556792"/>
            <a:ext cx="2111212" cy="3726935"/>
          </a:xfrm>
          <a:prstGeom prst="rect">
            <a:avLst/>
          </a:prstGeom>
        </p:spPr>
      </p:pic>
      <p:pic>
        <p:nvPicPr>
          <p:cNvPr id="10" name="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819" y="1551259"/>
            <a:ext cx="4195660" cy="3732468"/>
          </a:xfrm>
          <a:prstGeom prst="rect">
            <a:avLst/>
          </a:prstGeom>
        </p:spPr>
      </p:pic>
      <p:pic>
        <p:nvPicPr>
          <p:cNvPr id="11" name="10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1551259"/>
            <a:ext cx="4196480" cy="3739172"/>
          </a:xfrm>
          <a:prstGeom prst="rect">
            <a:avLst/>
          </a:prstGeom>
        </p:spPr>
      </p:pic>
    </p:spTree>
    <p:extLst>
      <p:ext uri="{BB962C8B-B14F-4D97-AF65-F5344CB8AC3E}">
        <p14:creationId xmlns:p14="http://schemas.microsoft.com/office/powerpoint/2010/main" val="214189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Modelado</a:t>
            </a:r>
            <a:endParaRPr lang="es-ES" b="1" dirty="0">
              <a:solidFill>
                <a:schemeClr val="tx1">
                  <a:lumMod val="75000"/>
                  <a:lumOff val="25000"/>
                </a:schemeClr>
              </a:solidFill>
            </a:endParaRPr>
          </a:p>
        </p:txBody>
      </p:sp>
      <p:sp>
        <p:nvSpPr>
          <p:cNvPr id="3" name="2 Marcador de contenido"/>
          <p:cNvSpPr>
            <a:spLocks noGrp="1"/>
          </p:cNvSpPr>
          <p:nvPr>
            <p:ph idx="1"/>
          </p:nvPr>
        </p:nvSpPr>
        <p:spPr>
          <a:ln>
            <a:solidFill>
              <a:schemeClr val="bg1"/>
            </a:solidFill>
          </a:ln>
        </p:spPr>
        <p:txBody>
          <a:bodyPr>
            <a:normAutofit/>
          </a:bodyPr>
          <a:lstStyle/>
          <a:p>
            <a:pPr algn="just"/>
            <a:r>
              <a:rPr lang="es-ES" dirty="0" smtClean="0">
                <a:solidFill>
                  <a:schemeClr val="tx1">
                    <a:lumMod val="75000"/>
                    <a:lumOff val="25000"/>
                  </a:schemeClr>
                </a:solidFill>
              </a:rPr>
              <a:t>Módulos</a:t>
            </a:r>
          </a:p>
          <a:p>
            <a:pPr lvl="1" algn="just"/>
            <a:r>
              <a:rPr lang="es-ES" i="1" dirty="0" err="1">
                <a:solidFill>
                  <a:schemeClr val="bg1">
                    <a:lumMod val="65000"/>
                  </a:schemeClr>
                </a:solidFill>
              </a:rPr>
              <a:t>Capabilities</a:t>
            </a:r>
            <a:r>
              <a:rPr lang="es-ES" i="1" dirty="0">
                <a:solidFill>
                  <a:schemeClr val="bg1">
                    <a:lumMod val="65000"/>
                  </a:schemeClr>
                </a:solidFill>
              </a:rPr>
              <a:t> </a:t>
            </a:r>
            <a:r>
              <a:rPr lang="es-ES" i="1" dirty="0" err="1">
                <a:solidFill>
                  <a:schemeClr val="bg1">
                    <a:lumMod val="65000"/>
                  </a:schemeClr>
                </a:solidFill>
              </a:rPr>
              <a:t>Collector</a:t>
            </a:r>
            <a:endParaRPr lang="es-ES" i="1" dirty="0">
              <a:solidFill>
                <a:schemeClr val="bg1">
                  <a:lumMod val="65000"/>
                </a:schemeClr>
              </a:solidFill>
            </a:endParaRPr>
          </a:p>
          <a:p>
            <a:pPr lvl="1" algn="just"/>
            <a:r>
              <a:rPr lang="es-ES" i="1" dirty="0" err="1" smtClean="0">
                <a:solidFill>
                  <a:schemeClr val="tx1">
                    <a:lumMod val="75000"/>
                    <a:lumOff val="25000"/>
                  </a:schemeClr>
                </a:solidFill>
              </a:rPr>
              <a:t>Semantic</a:t>
            </a:r>
            <a:r>
              <a:rPr lang="es-ES" i="1" dirty="0" smtClean="0">
                <a:solidFill>
                  <a:schemeClr val="tx1">
                    <a:lumMod val="75000"/>
                    <a:lumOff val="25000"/>
                  </a:schemeClr>
                </a:solidFill>
              </a:rPr>
              <a:t> </a:t>
            </a:r>
            <a:r>
              <a:rPr lang="es-ES" i="1" dirty="0" err="1" smtClean="0">
                <a:solidFill>
                  <a:schemeClr val="tx1">
                    <a:lumMod val="75000"/>
                    <a:lumOff val="25000"/>
                  </a:schemeClr>
                </a:solidFill>
              </a:rPr>
              <a:t>Modeller</a:t>
            </a:r>
            <a:r>
              <a:rPr lang="es-ES" i="1" dirty="0" smtClean="0">
                <a:solidFill>
                  <a:schemeClr val="tx1">
                    <a:lumMod val="75000"/>
                    <a:lumOff val="25000"/>
                  </a:schemeClr>
                </a:solidFill>
              </a:rPr>
              <a:t> (*)</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55</a:t>
            </a:fld>
            <a:endParaRPr lang="es-ES" dirty="0"/>
          </a:p>
        </p:txBody>
      </p:sp>
      <p:sp>
        <p:nvSpPr>
          <p:cNvPr id="14" name="4 Rectángulo redondeado"/>
          <p:cNvSpPr/>
          <p:nvPr/>
        </p:nvSpPr>
        <p:spPr>
          <a:xfrm>
            <a:off x="5106078" y="188640"/>
            <a:ext cx="47403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17 Grupo"/>
          <p:cNvGrpSpPr/>
          <p:nvPr/>
        </p:nvGrpSpPr>
        <p:grpSpPr>
          <a:xfrm>
            <a:off x="5506568" y="1186964"/>
            <a:ext cx="2523352" cy="5482396"/>
            <a:chOff x="5506568" y="1186964"/>
            <a:chExt cx="2523352" cy="5482396"/>
          </a:xfrm>
        </p:grpSpPr>
        <p:grpSp>
          <p:nvGrpSpPr>
            <p:cNvPr id="19" name="18 Grupo"/>
            <p:cNvGrpSpPr/>
            <p:nvPr/>
          </p:nvGrpSpPr>
          <p:grpSpPr>
            <a:xfrm>
              <a:off x="5506568" y="1186964"/>
              <a:ext cx="2523352" cy="5410388"/>
              <a:chOff x="5334672" y="1196752"/>
              <a:chExt cx="3027109" cy="6490508"/>
            </a:xfrm>
          </p:grpSpPr>
          <p:pic>
            <p:nvPicPr>
              <p:cNvPr id="21" name="2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72" y="1196752"/>
                <a:ext cx="3027109" cy="2811656"/>
              </a:xfrm>
              <a:prstGeom prst="rect">
                <a:avLst/>
              </a:prstGeom>
            </p:spPr>
          </p:pic>
          <p:pic>
            <p:nvPicPr>
              <p:cNvPr id="22" name="2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72" y="4008408"/>
                <a:ext cx="3021722" cy="3678852"/>
              </a:xfrm>
              <a:prstGeom prst="rect">
                <a:avLst/>
              </a:prstGeom>
            </p:spPr>
          </p:pic>
        </p:grpSp>
        <p:sp>
          <p:nvSpPr>
            <p:cNvPr id="20" name="19 Rectángulo"/>
            <p:cNvSpPr/>
            <p:nvPr/>
          </p:nvSpPr>
          <p:spPr>
            <a:xfrm>
              <a:off x="5506568" y="6597352"/>
              <a:ext cx="2523352" cy="7200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Rectangle 5"/>
          <p:cNvSpPr/>
          <p:nvPr/>
        </p:nvSpPr>
        <p:spPr>
          <a:xfrm>
            <a:off x="5334672" y="3530718"/>
            <a:ext cx="2837728" cy="3190758"/>
          </a:xfrm>
          <a:prstGeom prst="rect">
            <a:avLst/>
          </a:prstGeom>
          <a:solidFill>
            <a:schemeClr val="bg1">
              <a:alpha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2 Marcador de contenido"/>
          <p:cNvSpPr txBox="1">
            <a:spLocks/>
          </p:cNvSpPr>
          <p:nvPr/>
        </p:nvSpPr>
        <p:spPr>
          <a:xfrm>
            <a:off x="395536" y="4030660"/>
            <a:ext cx="4320480" cy="22629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s-ES" dirty="0" smtClean="0"/>
          </a:p>
          <a:p>
            <a:pPr marL="0" indent="0" algn="ctr">
              <a:buFont typeface="Arial" pitchFamily="34" charset="0"/>
              <a:buNone/>
            </a:pPr>
            <a:r>
              <a:rPr lang="es-ES" dirty="0" smtClean="0">
                <a:solidFill>
                  <a:schemeClr val="tx1">
                    <a:lumMod val="75000"/>
                    <a:lumOff val="25000"/>
                  </a:schemeClr>
                </a:solidFill>
              </a:rPr>
              <a:t>Pellet (Java)</a:t>
            </a:r>
          </a:p>
          <a:p>
            <a:pPr marL="0" indent="0" algn="ctr">
              <a:buFont typeface="Arial" pitchFamily="34" charset="0"/>
              <a:buNone/>
            </a:pPr>
            <a:endParaRPr lang="es-ES" dirty="0" smtClean="0">
              <a:solidFill>
                <a:schemeClr val="tx1">
                  <a:lumMod val="75000"/>
                  <a:lumOff val="25000"/>
                </a:schemeClr>
              </a:solidFill>
            </a:endParaRPr>
          </a:p>
          <a:p>
            <a:pPr marL="0" indent="0" algn="ctr">
              <a:buFont typeface="Arial" pitchFamily="34" charset="0"/>
              <a:buNone/>
            </a:pPr>
            <a:r>
              <a:rPr lang="es-ES" dirty="0" smtClean="0">
                <a:solidFill>
                  <a:schemeClr val="tx1">
                    <a:lumMod val="75000"/>
                    <a:lumOff val="25000"/>
                  </a:schemeClr>
                </a:solidFill>
              </a:rPr>
              <a:t>Pellet4Android (Android)</a:t>
            </a:r>
            <a:endParaRPr lang="es-ES" dirty="0">
              <a:solidFill>
                <a:schemeClr val="tx1">
                  <a:lumMod val="75000"/>
                  <a:lumOff val="25000"/>
                </a:schemeClr>
              </a:solidFill>
            </a:endParaRPr>
          </a:p>
        </p:txBody>
      </p:sp>
      <p:cxnSp>
        <p:nvCxnSpPr>
          <p:cNvPr id="16" name="15 Conector recto de flecha"/>
          <p:cNvCxnSpPr/>
          <p:nvPr/>
        </p:nvCxnSpPr>
        <p:spPr>
          <a:xfrm>
            <a:off x="2555776" y="5162151"/>
            <a:ext cx="0" cy="5141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103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a:ln>
            <a:solidFill>
              <a:schemeClr val="bg1"/>
            </a:solidFill>
          </a:ln>
        </p:spPr>
        <p:txBody>
          <a:bodyPr/>
          <a:lstStyle/>
          <a:p>
            <a:pPr algn="just"/>
            <a:r>
              <a:rPr lang="es-ES" dirty="0" smtClean="0">
                <a:solidFill>
                  <a:schemeClr val="tx1">
                    <a:lumMod val="75000"/>
                    <a:lumOff val="25000"/>
                  </a:schemeClr>
                </a:solidFill>
              </a:rPr>
              <a:t>Módulos</a:t>
            </a:r>
          </a:p>
          <a:p>
            <a:pPr lvl="1" algn="just"/>
            <a:r>
              <a:rPr lang="es-ES" i="1" dirty="0" err="1" smtClean="0">
                <a:solidFill>
                  <a:schemeClr val="tx1">
                    <a:lumMod val="75000"/>
                    <a:lumOff val="25000"/>
                  </a:schemeClr>
                </a:solidFill>
              </a:rPr>
              <a:t>Adaptation</a:t>
            </a:r>
            <a:r>
              <a:rPr lang="es-ES" i="1" dirty="0" smtClean="0">
                <a:solidFill>
                  <a:schemeClr val="tx1">
                    <a:lumMod val="75000"/>
                    <a:lumOff val="25000"/>
                  </a:schemeClr>
                </a:solidFill>
              </a:rPr>
              <a:t> </a:t>
            </a:r>
            <a:r>
              <a:rPr lang="es-ES" i="1" dirty="0" err="1" smtClean="0">
                <a:solidFill>
                  <a:schemeClr val="tx1">
                    <a:lumMod val="75000"/>
                    <a:lumOff val="25000"/>
                  </a:schemeClr>
                </a:solidFill>
              </a:rPr>
              <a:t>Engine</a:t>
            </a:r>
            <a:endParaRPr lang="es-ES" i="1" dirty="0" smtClean="0">
              <a:solidFill>
                <a:schemeClr val="tx1">
                  <a:lumMod val="75000"/>
                  <a:lumOff val="25000"/>
                </a:schemeClr>
              </a:solidFill>
            </a:endParaRPr>
          </a:p>
          <a:p>
            <a:pPr lvl="1" algn="just"/>
            <a:r>
              <a:rPr lang="es-ES" i="1" dirty="0" err="1" smtClean="0">
                <a:solidFill>
                  <a:schemeClr val="tx1">
                    <a:lumMod val="75000"/>
                    <a:lumOff val="25000"/>
                  </a:schemeClr>
                </a:solidFill>
              </a:rPr>
              <a:t>Adaptation</a:t>
            </a:r>
            <a:r>
              <a:rPr lang="es-ES" i="1" dirty="0" smtClean="0">
                <a:solidFill>
                  <a:schemeClr val="tx1">
                    <a:lumMod val="75000"/>
                    <a:lumOff val="25000"/>
                  </a:schemeClr>
                </a:solidFill>
              </a:rPr>
              <a:t> </a:t>
            </a:r>
            <a:r>
              <a:rPr lang="es-ES" i="1" dirty="0" err="1" smtClean="0">
                <a:solidFill>
                  <a:schemeClr val="tx1">
                    <a:lumMod val="75000"/>
                    <a:lumOff val="25000"/>
                  </a:schemeClr>
                </a:solidFill>
              </a:rPr>
              <a:t>Polisher</a:t>
            </a:r>
            <a:endParaRPr lang="es-ES" i="1" dirty="0" smtClean="0">
              <a:solidFill>
                <a:schemeClr val="tx1">
                  <a:lumMod val="75000"/>
                  <a:lumOff val="25000"/>
                </a:schemeClr>
              </a:solidFill>
            </a:endParaRPr>
          </a:p>
          <a:p>
            <a:pPr marL="0" indent="0">
              <a:buNone/>
            </a:pP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56</a:t>
            </a:fld>
            <a:endParaRPr lang="es-ES" dirty="0"/>
          </a:p>
        </p:txBody>
      </p:sp>
      <p:sp>
        <p:nvSpPr>
          <p:cNvPr id="6" name="Rectangle 5"/>
          <p:cNvSpPr/>
          <p:nvPr/>
        </p:nvSpPr>
        <p:spPr>
          <a:xfrm>
            <a:off x="5508104" y="5137669"/>
            <a:ext cx="2576522" cy="15838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sp>
        <p:nvSpPr>
          <p:cNvPr id="12" name="4 Rectángulo redondeado"/>
          <p:cNvSpPr/>
          <p:nvPr/>
        </p:nvSpPr>
        <p:spPr>
          <a:xfrm>
            <a:off x="5148064" y="188640"/>
            <a:ext cx="504056"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 name="9 Grupo"/>
          <p:cNvGrpSpPr/>
          <p:nvPr/>
        </p:nvGrpSpPr>
        <p:grpSpPr>
          <a:xfrm>
            <a:off x="5506568" y="1186964"/>
            <a:ext cx="2523352" cy="5482396"/>
            <a:chOff x="5506568" y="1186964"/>
            <a:chExt cx="2523352" cy="5482396"/>
          </a:xfrm>
        </p:grpSpPr>
        <p:grpSp>
          <p:nvGrpSpPr>
            <p:cNvPr id="11" name="10 Grupo"/>
            <p:cNvGrpSpPr/>
            <p:nvPr/>
          </p:nvGrpSpPr>
          <p:grpSpPr>
            <a:xfrm>
              <a:off x="5506568" y="1186964"/>
              <a:ext cx="2523352" cy="5410388"/>
              <a:chOff x="5334672" y="1196752"/>
              <a:chExt cx="3027109" cy="6490508"/>
            </a:xfrm>
          </p:grpSpPr>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72" y="1196752"/>
                <a:ext cx="3027109" cy="2811656"/>
              </a:xfrm>
              <a:prstGeom prst="rect">
                <a:avLst/>
              </a:prstGeom>
            </p:spPr>
          </p:pic>
          <p:pic>
            <p:nvPicPr>
              <p:cNvPr id="16" name="1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72" y="4008408"/>
                <a:ext cx="3021722" cy="3678852"/>
              </a:xfrm>
              <a:prstGeom prst="rect">
                <a:avLst/>
              </a:prstGeom>
            </p:spPr>
          </p:pic>
        </p:grpSp>
        <p:sp>
          <p:nvSpPr>
            <p:cNvPr id="14" name="13 Rectángulo"/>
            <p:cNvSpPr/>
            <p:nvPr/>
          </p:nvSpPr>
          <p:spPr>
            <a:xfrm>
              <a:off x="5506568" y="6597352"/>
              <a:ext cx="2523352" cy="7200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6 Rectángulo"/>
          <p:cNvSpPr/>
          <p:nvPr/>
        </p:nvSpPr>
        <p:spPr>
          <a:xfrm>
            <a:off x="5292080" y="1196752"/>
            <a:ext cx="3168352" cy="2520280"/>
          </a:xfrm>
          <a:prstGeom prst="rect">
            <a:avLst/>
          </a:prstGeom>
          <a:solidFill>
            <a:schemeClr val="bg1">
              <a:alpha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6 Rectángulo"/>
          <p:cNvSpPr/>
          <p:nvPr/>
        </p:nvSpPr>
        <p:spPr>
          <a:xfrm>
            <a:off x="5148981" y="5008346"/>
            <a:ext cx="3168352" cy="1672054"/>
          </a:xfrm>
          <a:prstGeom prst="rect">
            <a:avLst/>
          </a:prstGeom>
          <a:solidFill>
            <a:schemeClr val="bg1">
              <a:alpha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019213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Adaptación</a:t>
            </a:r>
            <a:endParaRPr lang="es-ES" b="1" dirty="0">
              <a:solidFill>
                <a:schemeClr val="tx1">
                  <a:lumMod val="75000"/>
                  <a:lumOff val="25000"/>
                </a:schemeClr>
              </a:solidFill>
            </a:endParaRPr>
          </a:p>
        </p:txBody>
      </p:sp>
      <p:sp>
        <p:nvSpPr>
          <p:cNvPr id="3" name="2 Marcador de contenido"/>
          <p:cNvSpPr>
            <a:spLocks noGrp="1"/>
          </p:cNvSpPr>
          <p:nvPr>
            <p:ph idx="1"/>
          </p:nvPr>
        </p:nvSpPr>
        <p:spPr>
          <a:ln>
            <a:solidFill>
              <a:schemeClr val="bg1"/>
            </a:solidFill>
          </a:ln>
        </p:spPr>
        <p:txBody>
          <a:bodyPr/>
          <a:lstStyle/>
          <a:p>
            <a:pPr algn="just"/>
            <a:r>
              <a:rPr lang="es-ES" dirty="0" smtClean="0">
                <a:solidFill>
                  <a:schemeClr val="tx1">
                    <a:lumMod val="75000"/>
                    <a:lumOff val="25000"/>
                  </a:schemeClr>
                </a:solidFill>
              </a:rPr>
              <a:t>Módulos</a:t>
            </a:r>
          </a:p>
          <a:p>
            <a:pPr lvl="1" algn="just"/>
            <a:r>
              <a:rPr lang="es-ES" i="1" dirty="0" err="1">
                <a:solidFill>
                  <a:schemeClr val="bg1">
                    <a:lumMod val="65000"/>
                  </a:schemeClr>
                </a:solidFill>
              </a:rPr>
              <a:t>Adaptation</a:t>
            </a:r>
            <a:r>
              <a:rPr lang="es-ES" i="1" dirty="0">
                <a:solidFill>
                  <a:schemeClr val="bg1">
                    <a:lumMod val="65000"/>
                  </a:schemeClr>
                </a:solidFill>
              </a:rPr>
              <a:t> </a:t>
            </a:r>
            <a:r>
              <a:rPr lang="es-ES" i="1" dirty="0" err="1">
                <a:solidFill>
                  <a:schemeClr val="bg1">
                    <a:lumMod val="65000"/>
                  </a:schemeClr>
                </a:solidFill>
              </a:rPr>
              <a:t>Engine</a:t>
            </a:r>
            <a:endParaRPr lang="es-ES" i="1" dirty="0">
              <a:solidFill>
                <a:schemeClr val="bg1">
                  <a:lumMod val="65000"/>
                </a:schemeClr>
              </a:solidFill>
            </a:endParaRPr>
          </a:p>
          <a:p>
            <a:pPr lvl="1" algn="just"/>
            <a:r>
              <a:rPr lang="es-ES" i="1" dirty="0" err="1" smtClean="0">
                <a:solidFill>
                  <a:schemeClr val="tx1">
                    <a:lumMod val="75000"/>
                    <a:lumOff val="25000"/>
                  </a:schemeClr>
                </a:solidFill>
              </a:rPr>
              <a:t>Adaptation</a:t>
            </a:r>
            <a:r>
              <a:rPr lang="es-ES" i="1" dirty="0" smtClean="0">
                <a:solidFill>
                  <a:schemeClr val="tx1">
                    <a:lumMod val="75000"/>
                    <a:lumOff val="25000"/>
                  </a:schemeClr>
                </a:solidFill>
              </a:rPr>
              <a:t> </a:t>
            </a:r>
            <a:r>
              <a:rPr lang="es-ES" i="1" dirty="0" err="1" smtClean="0">
                <a:solidFill>
                  <a:schemeClr val="tx1">
                    <a:lumMod val="75000"/>
                    <a:lumOff val="25000"/>
                  </a:schemeClr>
                </a:solidFill>
              </a:rPr>
              <a:t>Polisher</a:t>
            </a:r>
            <a:endParaRPr lang="es-ES" i="1" dirty="0" smtClean="0">
              <a:solidFill>
                <a:schemeClr val="tx1">
                  <a:lumMod val="75000"/>
                  <a:lumOff val="25000"/>
                </a:schemeClr>
              </a:solidFill>
            </a:endParaRPr>
          </a:p>
          <a:p>
            <a:pPr marL="0" indent="0">
              <a:buNone/>
            </a:pP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57</a:t>
            </a:fld>
            <a:endParaRPr lang="es-ES" dirty="0"/>
          </a:p>
        </p:txBody>
      </p:sp>
      <p:sp>
        <p:nvSpPr>
          <p:cNvPr id="12" name="4 Rectángulo redondeado"/>
          <p:cNvSpPr/>
          <p:nvPr/>
        </p:nvSpPr>
        <p:spPr>
          <a:xfrm>
            <a:off x="5148064" y="188640"/>
            <a:ext cx="504056"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009" y="1628800"/>
            <a:ext cx="2204437" cy="3600400"/>
          </a:xfrm>
          <a:prstGeom prst="rect">
            <a:avLst/>
          </a:prstGeom>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313" y="1633736"/>
            <a:ext cx="4055078" cy="3595464"/>
          </a:xfrm>
          <a:prstGeom prst="rect">
            <a:avLst/>
          </a:prstGeom>
        </p:spPr>
      </p:pic>
      <p:sp>
        <p:nvSpPr>
          <p:cNvPr id="9" name="8 Rectángulo"/>
          <p:cNvSpPr/>
          <p:nvPr/>
        </p:nvSpPr>
        <p:spPr>
          <a:xfrm>
            <a:off x="6590852" y="1412776"/>
            <a:ext cx="2027539" cy="410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9699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ln>
            <a:solidFill>
              <a:schemeClr val="bg1"/>
            </a:solidFill>
          </a:ln>
        </p:spPr>
        <p:txBody>
          <a:bodyPr>
            <a:normAutofit fontScale="92500" lnSpcReduction="10000"/>
          </a:bodyPr>
          <a:lstStyle/>
          <a:p>
            <a:pPr algn="just"/>
            <a:r>
              <a:rPr lang="es-ES" dirty="0" smtClean="0">
                <a:solidFill>
                  <a:schemeClr val="tx1">
                    <a:lumMod val="75000"/>
                    <a:lumOff val="25000"/>
                  </a:schemeClr>
                </a:solidFill>
              </a:rPr>
              <a:t>Efectividad:</a:t>
            </a:r>
          </a:p>
          <a:p>
            <a:pPr lvl="1" algn="just"/>
            <a:r>
              <a:rPr lang="es-ES" dirty="0" smtClean="0">
                <a:solidFill>
                  <a:schemeClr val="tx1">
                    <a:lumMod val="75000"/>
                    <a:lumOff val="25000"/>
                  </a:schemeClr>
                </a:solidFill>
              </a:rPr>
              <a:t>Efectividad de la tarea</a:t>
            </a:r>
          </a:p>
          <a:p>
            <a:pPr lvl="1" algn="just"/>
            <a:r>
              <a:rPr lang="es-ES" dirty="0" smtClean="0">
                <a:solidFill>
                  <a:schemeClr val="tx1">
                    <a:lumMod val="75000"/>
                    <a:lumOff val="25000"/>
                  </a:schemeClr>
                </a:solidFill>
              </a:rPr>
              <a:t>Completitud de la tarea</a:t>
            </a:r>
          </a:p>
          <a:p>
            <a:pPr lvl="1" algn="just"/>
            <a:r>
              <a:rPr lang="es-ES" dirty="0" smtClean="0">
                <a:solidFill>
                  <a:schemeClr val="tx1">
                    <a:lumMod val="75000"/>
                    <a:lumOff val="25000"/>
                  </a:schemeClr>
                </a:solidFill>
              </a:rPr>
              <a:t>Frecuencia de error</a:t>
            </a:r>
          </a:p>
          <a:p>
            <a:pPr algn="just"/>
            <a:r>
              <a:rPr lang="es-ES" dirty="0" smtClean="0">
                <a:solidFill>
                  <a:schemeClr val="tx1">
                    <a:lumMod val="75000"/>
                    <a:lumOff val="25000"/>
                  </a:schemeClr>
                </a:solidFill>
              </a:rPr>
              <a:t>Productividad:</a:t>
            </a:r>
          </a:p>
          <a:p>
            <a:pPr lvl="1" algn="just"/>
            <a:r>
              <a:rPr lang="es-ES" dirty="0" smtClean="0">
                <a:solidFill>
                  <a:schemeClr val="tx1">
                    <a:lumMod val="75000"/>
                    <a:lumOff val="25000"/>
                  </a:schemeClr>
                </a:solidFill>
              </a:rPr>
              <a:t>Tiempo de tarea</a:t>
            </a:r>
          </a:p>
          <a:p>
            <a:pPr lvl="1" algn="just"/>
            <a:r>
              <a:rPr lang="es-ES" dirty="0" smtClean="0">
                <a:solidFill>
                  <a:schemeClr val="tx1">
                    <a:lumMod val="75000"/>
                    <a:lumOff val="25000"/>
                  </a:schemeClr>
                </a:solidFill>
              </a:rPr>
              <a:t>Eficiencia de la tarea</a:t>
            </a:r>
          </a:p>
          <a:p>
            <a:pPr lvl="1" algn="just"/>
            <a:r>
              <a:rPr lang="es-ES" dirty="0" smtClean="0">
                <a:solidFill>
                  <a:schemeClr val="tx1">
                    <a:lumMod val="75000"/>
                    <a:lumOff val="25000"/>
                  </a:schemeClr>
                </a:solidFill>
              </a:rPr>
              <a:t>Productividad económica</a:t>
            </a:r>
          </a:p>
          <a:p>
            <a:pPr lvl="1" algn="just"/>
            <a:r>
              <a:rPr lang="es-ES" dirty="0" smtClean="0">
                <a:solidFill>
                  <a:schemeClr val="tx1">
                    <a:lumMod val="75000"/>
                    <a:lumOff val="25000"/>
                  </a:schemeClr>
                </a:solidFill>
              </a:rPr>
              <a:t>Proporcionalidad productiva</a:t>
            </a:r>
          </a:p>
          <a:p>
            <a:pPr lvl="1" algn="just"/>
            <a:r>
              <a:rPr lang="es-ES" dirty="0" smtClean="0">
                <a:solidFill>
                  <a:schemeClr val="tx1">
                    <a:lumMod val="75000"/>
                    <a:lumOff val="25000"/>
                  </a:schemeClr>
                </a:solidFill>
              </a:rPr>
              <a:t>Eficiencia relativa del usuario</a:t>
            </a:r>
          </a:p>
          <a:p>
            <a:pPr marL="0" indent="0">
              <a:buNone/>
            </a:pP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58</a:t>
            </a:fld>
            <a:endParaRPr lang="es-ES" dirty="0"/>
          </a:p>
        </p:txBody>
      </p:sp>
      <p:sp>
        <p:nvSpPr>
          <p:cNvPr id="6" name="Rectangle 5"/>
          <p:cNvSpPr/>
          <p:nvPr/>
        </p:nvSpPr>
        <p:spPr>
          <a:xfrm>
            <a:off x="5508104" y="5137669"/>
            <a:ext cx="2576522" cy="15838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sp>
        <p:nvSpPr>
          <p:cNvPr id="7" name="6 Rectángulo"/>
          <p:cNvSpPr/>
          <p:nvPr/>
        </p:nvSpPr>
        <p:spPr>
          <a:xfrm>
            <a:off x="5292080" y="1196752"/>
            <a:ext cx="3168352" cy="2592288"/>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Título"/>
          <p:cNvSpPr>
            <a:spLocks noGrp="1"/>
          </p:cNvSpPr>
          <p:nvPr>
            <p:ph type="title"/>
          </p:nvPr>
        </p:nvSpPr>
        <p:spPr>
          <a:xfrm>
            <a:off x="467544" y="332656"/>
            <a:ext cx="8229600" cy="1143000"/>
          </a:xfrm>
        </p:spPr>
        <p:txBody>
          <a:bodyPr>
            <a:normAutofit fontScale="90000"/>
          </a:bodyPr>
          <a:lstStyle/>
          <a:p>
            <a:r>
              <a:rPr lang="es-ES" b="1" dirty="0" smtClean="0">
                <a:solidFill>
                  <a:schemeClr val="tx1">
                    <a:lumMod val="75000"/>
                    <a:lumOff val="25000"/>
                  </a:schemeClr>
                </a:solidFill>
              </a:rPr>
              <a:t>Plataforma semántica: Métricas de usabilidad</a:t>
            </a:r>
            <a:endParaRPr lang="es-ES" b="1" dirty="0">
              <a:solidFill>
                <a:schemeClr val="tx1">
                  <a:lumMod val="75000"/>
                  <a:lumOff val="25000"/>
                </a:schemeClr>
              </a:solidFill>
            </a:endParaRPr>
          </a:p>
        </p:txBody>
      </p:sp>
      <p:sp>
        <p:nvSpPr>
          <p:cNvPr id="15" name="4 Rectángulo redondeado"/>
          <p:cNvSpPr/>
          <p:nvPr/>
        </p:nvSpPr>
        <p:spPr>
          <a:xfrm>
            <a:off x="5148064" y="188640"/>
            <a:ext cx="57606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576947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7DCDCB1-8EF3-4BF1-94E4-65B56A7817A6}" type="slidenum">
              <a:rPr lang="es-ES" smtClean="0"/>
              <a:pPr/>
              <a:t>59</a:t>
            </a:fld>
            <a:endParaRPr lang="es-ES" dirty="0"/>
          </a:p>
        </p:txBody>
      </p:sp>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Efectividad</a:t>
            </a:r>
            <a:endParaRPr lang="es-ES" b="1" dirty="0">
              <a:solidFill>
                <a:schemeClr val="tx1">
                  <a:lumMod val="75000"/>
                  <a:lumOff val="25000"/>
                </a:schemeClr>
              </a:solidFill>
            </a:endParaRPr>
          </a:p>
        </p:txBody>
      </p:sp>
      <p:pic>
        <p:nvPicPr>
          <p:cNvPr id="9" name="8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6537" y="1628800"/>
            <a:ext cx="6470926" cy="5141168"/>
          </a:xfrm>
        </p:spPr>
      </p:pic>
    </p:spTree>
    <p:extLst>
      <p:ext uri="{BB962C8B-B14F-4D97-AF65-F5344CB8AC3E}">
        <p14:creationId xmlns:p14="http://schemas.microsoft.com/office/powerpoint/2010/main" val="2407808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a:solidFill>
                  <a:schemeClr val="tx1">
                    <a:lumMod val="75000"/>
                    <a:lumOff val="25000"/>
                  </a:schemeClr>
                </a:solidFill>
              </a:rPr>
              <a:t>Introducción</a:t>
            </a:r>
          </a:p>
        </p:txBody>
      </p:sp>
      <p:sp>
        <p:nvSpPr>
          <p:cNvPr id="3" name="2 Marcador de contenido"/>
          <p:cNvSpPr>
            <a:spLocks noGrp="1"/>
          </p:cNvSpPr>
          <p:nvPr>
            <p:ph idx="1"/>
          </p:nvPr>
        </p:nvSpPr>
        <p:spPr/>
        <p:txBody>
          <a:bodyPr>
            <a:normAutofit/>
          </a:bodyPr>
          <a:lstStyle/>
          <a:p>
            <a:pPr marL="0" indent="0" algn="ctr">
              <a:buNone/>
            </a:pPr>
            <a:r>
              <a:rPr lang="en-US" dirty="0">
                <a:solidFill>
                  <a:schemeClr val="tx1">
                    <a:lumMod val="75000"/>
                    <a:lumOff val="25000"/>
                  </a:schemeClr>
                </a:solidFill>
              </a:rPr>
              <a:t>User-adaptive system:</a:t>
            </a:r>
          </a:p>
          <a:p>
            <a:pPr marL="0" indent="0" algn="just">
              <a:buNone/>
            </a:pPr>
            <a:endParaRPr lang="en-US" dirty="0" smtClean="0"/>
          </a:p>
          <a:p>
            <a:pPr marL="0" indent="0" algn="just">
              <a:buNone/>
            </a:pPr>
            <a:endParaRPr lang="en-US" i="1" dirty="0"/>
          </a:p>
          <a:p>
            <a:pPr marL="0" indent="0" algn="ctr">
              <a:buNone/>
            </a:pPr>
            <a:endParaRPr lang="en-US" dirty="0" smtClean="0">
              <a:solidFill>
                <a:schemeClr val="tx1">
                  <a:lumMod val="75000"/>
                  <a:lumOff val="25000"/>
                </a:schemeClr>
              </a:solidFill>
            </a:endParaRPr>
          </a:p>
          <a:p>
            <a:pPr marL="0" indent="0" algn="ctr">
              <a:buNone/>
            </a:pPr>
            <a:endParaRPr lang="en-US" dirty="0">
              <a:solidFill>
                <a:schemeClr val="tx1">
                  <a:lumMod val="75000"/>
                  <a:lumOff val="25000"/>
                </a:schemeClr>
              </a:solidFill>
            </a:endParaRPr>
          </a:p>
          <a:p>
            <a:pPr marL="0" indent="0" algn="ctr">
              <a:buNone/>
            </a:pPr>
            <a:endParaRPr lang="en-US" dirty="0" smtClean="0">
              <a:solidFill>
                <a:schemeClr val="tx1">
                  <a:lumMod val="75000"/>
                  <a:lumOff val="25000"/>
                </a:schemeClr>
              </a:solidFill>
            </a:endParaRPr>
          </a:p>
          <a:p>
            <a:pPr marL="0" indent="0" algn="ctr">
              <a:buNone/>
            </a:pPr>
            <a:r>
              <a:rPr lang="en-US" dirty="0" smtClean="0">
                <a:solidFill>
                  <a:schemeClr val="tx1">
                    <a:lumMod val="75000"/>
                    <a:lumOff val="25000"/>
                  </a:schemeClr>
                </a:solidFill>
              </a:rPr>
              <a:t>(</a:t>
            </a:r>
            <a:r>
              <a:rPr lang="es-ES" dirty="0" err="1">
                <a:solidFill>
                  <a:schemeClr val="tx1">
                    <a:lumMod val="75000"/>
                    <a:lumOff val="25000"/>
                  </a:schemeClr>
                </a:solidFill>
              </a:rPr>
              <a:t>Jameson</a:t>
            </a:r>
            <a:r>
              <a:rPr lang="es-ES" dirty="0">
                <a:solidFill>
                  <a:schemeClr val="tx1">
                    <a:lumMod val="75000"/>
                    <a:lumOff val="25000"/>
                  </a:schemeClr>
                </a:solidFill>
              </a:rPr>
              <a:t>, 2009)</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a:t>
            </a:fld>
            <a:endParaRPr lang="es-ES"/>
          </a:p>
        </p:txBody>
      </p:sp>
      <p:sp>
        <p:nvSpPr>
          <p:cNvPr id="6" name="5 Rectángulo redondeado"/>
          <p:cNvSpPr/>
          <p:nvPr/>
        </p:nvSpPr>
        <p:spPr>
          <a:xfrm>
            <a:off x="395536" y="2384884"/>
            <a:ext cx="8352928" cy="2088232"/>
          </a:xfrm>
          <a:prstGeom prst="roundRect">
            <a:avLst/>
          </a:prstGeom>
          <a:solidFill>
            <a:schemeClr val="accent2">
              <a:lumMod val="20000"/>
              <a:lumOff val="80000"/>
              <a:alpha val="50000"/>
            </a:schemeClr>
          </a:solid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just"/>
            <a:r>
              <a:rPr lang="en-US" sz="2800" i="1" dirty="0">
                <a:solidFill>
                  <a:schemeClr val="tx1">
                    <a:lumMod val="75000"/>
                    <a:lumOff val="25000"/>
                  </a:schemeClr>
                </a:solidFill>
              </a:rPr>
              <a:t>“An interactive system that adapts its behavior to individual users on the basis of processes of user model acquisition and application that involve some form of learning, inference, or decision making”</a:t>
            </a:r>
          </a:p>
        </p:txBody>
      </p:sp>
      <p:sp>
        <p:nvSpPr>
          <p:cNvPr id="7" name="6 Elipse"/>
          <p:cNvSpPr/>
          <p:nvPr/>
        </p:nvSpPr>
        <p:spPr>
          <a:xfrm>
            <a:off x="-454868" y="4869160"/>
            <a:ext cx="2276872" cy="2276872"/>
          </a:xfrm>
          <a:prstGeom prst="ellipse">
            <a:avLst/>
          </a:prstGeom>
          <a:solidFill>
            <a:schemeClr val="accent1">
              <a:lumMod val="20000"/>
              <a:lumOff val="80000"/>
              <a:alpha val="5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UD</a:t>
            </a:r>
            <a:endParaRPr lang="es-ES" b="1" dirty="0">
              <a:solidFill>
                <a:schemeClr val="bg1">
                  <a:lumMod val="50000"/>
                </a:schemeClr>
              </a:solidFill>
            </a:endParaRPr>
          </a:p>
        </p:txBody>
      </p:sp>
      <p:sp>
        <p:nvSpPr>
          <p:cNvPr id="8" name="7 Elipse"/>
          <p:cNvSpPr/>
          <p:nvPr/>
        </p:nvSpPr>
        <p:spPr>
          <a:xfrm>
            <a:off x="400844" y="5647556"/>
            <a:ext cx="1650876" cy="1650876"/>
          </a:xfrm>
          <a:prstGeom prst="ellipse">
            <a:avLst/>
          </a:prstGeom>
          <a:solidFill>
            <a:schemeClr val="accent2">
              <a:lumMod val="20000"/>
              <a:lumOff val="80000"/>
              <a:alpha val="50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UAS</a:t>
            </a:r>
            <a:endParaRPr lang="es-ES" b="1" dirty="0">
              <a:solidFill>
                <a:schemeClr val="bg1">
                  <a:lumMod val="50000"/>
                </a:schemeClr>
              </a:solidFill>
            </a:endParaRPr>
          </a:p>
        </p:txBody>
      </p:sp>
      <p:sp>
        <p:nvSpPr>
          <p:cNvPr id="9" name="8 Elipse"/>
          <p:cNvSpPr/>
          <p:nvPr/>
        </p:nvSpPr>
        <p:spPr>
          <a:xfrm>
            <a:off x="-612576" y="5647556"/>
            <a:ext cx="1650876" cy="1650876"/>
          </a:xfrm>
          <a:prstGeom prst="ellipse">
            <a:avLst/>
          </a:prstGeom>
          <a:solidFill>
            <a:schemeClr val="accent3">
              <a:lumMod val="20000"/>
              <a:lumOff val="80000"/>
              <a:alpha val="50000"/>
            </a:schemeClr>
          </a:solid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HCI</a:t>
            </a:r>
            <a:endParaRPr lang="es-ES" b="1" dirty="0">
              <a:solidFill>
                <a:schemeClr val="bg1">
                  <a:lumMod val="50000"/>
                </a:schemeClr>
              </a:solidFill>
            </a:endParaRPr>
          </a:p>
        </p:txBody>
      </p:sp>
      <p:sp>
        <p:nvSpPr>
          <p:cNvPr id="11" name="4 Rectángulo redondeado"/>
          <p:cNvSpPr/>
          <p:nvPr/>
        </p:nvSpPr>
        <p:spPr>
          <a:xfrm>
            <a:off x="-507" y="188640"/>
            <a:ext cx="39604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702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47DCDCB1-8EF3-4BF1-94E4-65B56A7817A6}" type="slidenum">
              <a:rPr lang="es-ES" smtClean="0"/>
              <a:pPr/>
              <a:t>60</a:t>
            </a:fld>
            <a:endParaRPr lang="es-ES" dirty="0"/>
          </a:p>
        </p:txBody>
      </p:sp>
      <p:sp>
        <p:nvSpPr>
          <p:cNvPr id="2" name="1 Título"/>
          <p:cNvSpPr>
            <a:spLocks noGrp="1"/>
          </p:cNvSpPr>
          <p:nvPr>
            <p:ph type="title"/>
          </p:nvPr>
        </p:nvSpPr>
        <p:spPr>
          <a:xfrm>
            <a:off x="467544" y="332656"/>
            <a:ext cx="8229600" cy="1143000"/>
          </a:xfrm>
          <a:ln>
            <a:solidFill>
              <a:schemeClr val="bg1"/>
            </a:solidFill>
          </a:ln>
        </p:spPr>
        <p:txBody>
          <a:bodyPr>
            <a:normAutofit fontScale="90000"/>
          </a:bodyPr>
          <a:lstStyle/>
          <a:p>
            <a:r>
              <a:rPr lang="es-ES" b="1" dirty="0" smtClean="0">
                <a:solidFill>
                  <a:schemeClr val="tx1">
                    <a:lumMod val="75000"/>
                    <a:lumOff val="25000"/>
                  </a:schemeClr>
                </a:solidFill>
              </a:rPr>
              <a:t>Plataforma semántica: Productividad</a:t>
            </a:r>
            <a:endParaRPr lang="es-ES" b="1" dirty="0">
              <a:solidFill>
                <a:schemeClr val="tx1">
                  <a:lumMod val="75000"/>
                  <a:lumOff val="25000"/>
                </a:schemeClr>
              </a:solidFill>
            </a:endParaRPr>
          </a:p>
        </p:txBody>
      </p:sp>
      <p:pic>
        <p:nvPicPr>
          <p:cNvPr id="5" name="4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6636" y="1117992"/>
            <a:ext cx="4930728" cy="5774143"/>
          </a:xfrm>
        </p:spPr>
      </p:pic>
    </p:spTree>
    <p:extLst>
      <p:ext uri="{BB962C8B-B14F-4D97-AF65-F5344CB8AC3E}">
        <p14:creationId xmlns:p14="http://schemas.microsoft.com/office/powerpoint/2010/main" val="2705457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ln>
            <a:solidFill>
              <a:schemeClr val="bg1"/>
            </a:solidFill>
          </a:ln>
        </p:spPr>
        <p:txBody>
          <a:bodyPr/>
          <a:lstStyle/>
          <a:p>
            <a:pPr algn="just"/>
            <a:r>
              <a:rPr lang="es-ES" dirty="0" smtClean="0">
                <a:solidFill>
                  <a:schemeClr val="tx1">
                    <a:lumMod val="75000"/>
                    <a:lumOff val="25000"/>
                  </a:schemeClr>
                </a:solidFill>
              </a:rPr>
              <a:t>API</a:t>
            </a:r>
          </a:p>
          <a:p>
            <a:pPr lvl="1" algn="just"/>
            <a:r>
              <a:rPr lang="es-ES" i="1" dirty="0" err="1" smtClean="0">
                <a:solidFill>
                  <a:schemeClr val="tx1">
                    <a:lumMod val="75000"/>
                    <a:lumOff val="25000"/>
                  </a:schemeClr>
                </a:solidFill>
              </a:rPr>
              <a:t>Adaptation</a:t>
            </a:r>
            <a:r>
              <a:rPr lang="es-ES" i="1" dirty="0" smtClean="0">
                <a:solidFill>
                  <a:schemeClr val="tx1">
                    <a:lumMod val="75000"/>
                    <a:lumOff val="25000"/>
                  </a:schemeClr>
                </a:solidFill>
              </a:rPr>
              <a:t> API</a:t>
            </a:r>
          </a:p>
          <a:p>
            <a:pPr lvl="1" algn="just"/>
            <a:r>
              <a:rPr lang="es-ES" i="1" dirty="0" err="1" smtClean="0">
                <a:solidFill>
                  <a:schemeClr val="tx1">
                    <a:lumMod val="75000"/>
                    <a:lumOff val="25000"/>
                  </a:schemeClr>
                </a:solidFill>
              </a:rPr>
              <a:t>Knowledge</a:t>
            </a:r>
            <a:r>
              <a:rPr lang="es-ES" i="1" dirty="0" smtClean="0">
                <a:solidFill>
                  <a:schemeClr val="tx1">
                    <a:lumMod val="75000"/>
                    <a:lumOff val="25000"/>
                  </a:schemeClr>
                </a:solidFill>
              </a:rPr>
              <a:t> API</a:t>
            </a:r>
          </a:p>
          <a:p>
            <a:pPr marL="0" indent="0">
              <a:buNone/>
            </a:pP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61</a:t>
            </a:fld>
            <a:endParaRPr lang="es-ES" dirty="0"/>
          </a:p>
        </p:txBody>
      </p:sp>
      <p:sp>
        <p:nvSpPr>
          <p:cNvPr id="11" name="4 Rectángulo redondeado"/>
          <p:cNvSpPr/>
          <p:nvPr/>
        </p:nvSpPr>
        <p:spPr>
          <a:xfrm>
            <a:off x="5148064" y="188640"/>
            <a:ext cx="720080"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 name="8 Grupo"/>
          <p:cNvGrpSpPr/>
          <p:nvPr/>
        </p:nvGrpSpPr>
        <p:grpSpPr>
          <a:xfrm>
            <a:off x="5506568" y="1186964"/>
            <a:ext cx="2523352" cy="5482396"/>
            <a:chOff x="5506568" y="1186964"/>
            <a:chExt cx="2523352" cy="5482396"/>
          </a:xfrm>
        </p:grpSpPr>
        <p:grpSp>
          <p:nvGrpSpPr>
            <p:cNvPr id="10" name="9 Grupo"/>
            <p:cNvGrpSpPr/>
            <p:nvPr/>
          </p:nvGrpSpPr>
          <p:grpSpPr>
            <a:xfrm>
              <a:off x="5506568" y="1186964"/>
              <a:ext cx="2523352" cy="5410388"/>
              <a:chOff x="5334672" y="1196752"/>
              <a:chExt cx="3027109" cy="6490508"/>
            </a:xfrm>
          </p:grpSpPr>
          <p:pic>
            <p:nvPicPr>
              <p:cNvPr id="14" name="1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672" y="1196752"/>
                <a:ext cx="3027109" cy="2811656"/>
              </a:xfrm>
              <a:prstGeom prst="rect">
                <a:avLst/>
              </a:prstGeom>
            </p:spPr>
          </p:pic>
          <p:pic>
            <p:nvPicPr>
              <p:cNvPr id="15" name="1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672" y="4008408"/>
                <a:ext cx="3021722" cy="3678852"/>
              </a:xfrm>
              <a:prstGeom prst="rect">
                <a:avLst/>
              </a:prstGeom>
            </p:spPr>
          </p:pic>
        </p:grpSp>
        <p:sp>
          <p:nvSpPr>
            <p:cNvPr id="13" name="12 Rectángulo"/>
            <p:cNvSpPr/>
            <p:nvPr/>
          </p:nvSpPr>
          <p:spPr>
            <a:xfrm>
              <a:off x="5506568" y="6597352"/>
              <a:ext cx="2523352" cy="72008"/>
            </a:xfrm>
            <a:prstGeom prst="rect">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5 Rectángulo"/>
          <p:cNvSpPr/>
          <p:nvPr/>
        </p:nvSpPr>
        <p:spPr>
          <a:xfrm>
            <a:off x="5292080" y="1124744"/>
            <a:ext cx="2792546" cy="3939290"/>
          </a:xfrm>
          <a:prstGeom prst="rect">
            <a:avLst/>
          </a:prstGeom>
          <a:solidFill>
            <a:schemeClr val="bg1">
              <a:alpha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Aplicación</a:t>
            </a:r>
            <a:endParaRPr lang="es-ES" b="1" dirty="0">
              <a:solidFill>
                <a:schemeClr val="tx1">
                  <a:lumMod val="75000"/>
                  <a:lumOff val="25000"/>
                </a:schemeClr>
              </a:solidFill>
            </a:endParaRPr>
          </a:p>
        </p:txBody>
      </p:sp>
    </p:spTree>
    <p:extLst>
      <p:ext uri="{BB962C8B-B14F-4D97-AF65-F5344CB8AC3E}">
        <p14:creationId xmlns:p14="http://schemas.microsoft.com/office/powerpoint/2010/main" val="31131343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8229600" cy="1143000"/>
          </a:xfrm>
        </p:spPr>
        <p:txBody>
          <a:bodyPr>
            <a:normAutofit/>
          </a:bodyPr>
          <a:lstStyle/>
          <a:p>
            <a:r>
              <a:rPr lang="es-ES" b="1" dirty="0" smtClean="0">
                <a:solidFill>
                  <a:schemeClr val="tx1">
                    <a:lumMod val="75000"/>
                    <a:lumOff val="25000"/>
                  </a:schemeClr>
                </a:solidFill>
              </a:rPr>
              <a:t>Plataforma semántica: Resumen</a:t>
            </a:r>
            <a:endParaRPr lang="es-ES" b="1" dirty="0">
              <a:solidFill>
                <a:schemeClr val="tx1">
                  <a:lumMod val="75000"/>
                  <a:lumOff val="25000"/>
                </a:schemeClr>
              </a:solidFill>
            </a:endParaRPr>
          </a:p>
        </p:txBody>
      </p:sp>
      <p:sp>
        <p:nvSpPr>
          <p:cNvPr id="16" name="4 Rectángulo redondeado"/>
          <p:cNvSpPr/>
          <p:nvPr/>
        </p:nvSpPr>
        <p:spPr>
          <a:xfrm>
            <a:off x="5148064" y="188640"/>
            <a:ext cx="828096"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7 Rectángulo redondeado"/>
          <p:cNvSpPr/>
          <p:nvPr/>
        </p:nvSpPr>
        <p:spPr>
          <a:xfrm>
            <a:off x="5106078" y="188640"/>
            <a:ext cx="22859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6792"/>
            <a:ext cx="9144000" cy="4923692"/>
          </a:xfrm>
          <a:prstGeom prst="rect">
            <a:avLst/>
          </a:prstGeom>
        </p:spPr>
      </p:pic>
      <p:sp>
        <p:nvSpPr>
          <p:cNvPr id="18" name="17 Rectángulo redondeado"/>
          <p:cNvSpPr/>
          <p:nvPr/>
        </p:nvSpPr>
        <p:spPr>
          <a:xfrm>
            <a:off x="2267744" y="3943350"/>
            <a:ext cx="1152128" cy="301606"/>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ES" b="1" dirty="0"/>
          </a:p>
        </p:txBody>
      </p:sp>
      <p:sp>
        <p:nvSpPr>
          <p:cNvPr id="21" name="20 Elipse"/>
          <p:cNvSpPr/>
          <p:nvPr/>
        </p:nvSpPr>
        <p:spPr>
          <a:xfrm>
            <a:off x="3707904" y="1498045"/>
            <a:ext cx="648072" cy="64807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800" dirty="0" smtClean="0"/>
              <a:t>1</a:t>
            </a:r>
            <a:endParaRPr lang="es-ES" sz="2800" dirty="0"/>
          </a:p>
        </p:txBody>
      </p:sp>
      <p:sp>
        <p:nvSpPr>
          <p:cNvPr id="25" name="24 Rectángulo"/>
          <p:cNvSpPr/>
          <p:nvPr/>
        </p:nvSpPr>
        <p:spPr>
          <a:xfrm>
            <a:off x="18728" y="6480484"/>
            <a:ext cx="9112572" cy="2608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62</a:t>
            </a:fld>
            <a:endParaRPr lang="es-ES" dirty="0"/>
          </a:p>
        </p:txBody>
      </p:sp>
      <p:sp>
        <p:nvSpPr>
          <p:cNvPr id="5" name="4 Forma libre"/>
          <p:cNvSpPr/>
          <p:nvPr/>
        </p:nvSpPr>
        <p:spPr>
          <a:xfrm>
            <a:off x="977900" y="3606800"/>
            <a:ext cx="4229100" cy="1790700"/>
          </a:xfrm>
          <a:custGeom>
            <a:avLst/>
            <a:gdLst>
              <a:gd name="connsiteX0" fmla="*/ 0 w 4229100"/>
              <a:gd name="connsiteY0" fmla="*/ 0 h 1790700"/>
              <a:gd name="connsiteX1" fmla="*/ 3949700 w 4229100"/>
              <a:gd name="connsiteY1" fmla="*/ 0 h 1790700"/>
              <a:gd name="connsiteX2" fmla="*/ 3949700 w 4229100"/>
              <a:gd name="connsiteY2" fmla="*/ 952500 h 1790700"/>
              <a:gd name="connsiteX3" fmla="*/ 4038600 w 4229100"/>
              <a:gd name="connsiteY3" fmla="*/ 952500 h 1790700"/>
              <a:gd name="connsiteX4" fmla="*/ 4229100 w 4229100"/>
              <a:gd name="connsiteY4" fmla="*/ 1143000 h 1790700"/>
              <a:gd name="connsiteX5" fmla="*/ 3898900 w 4229100"/>
              <a:gd name="connsiteY5" fmla="*/ 1473200 h 1790700"/>
              <a:gd name="connsiteX6" fmla="*/ 3276600 w 4229100"/>
              <a:gd name="connsiteY6" fmla="*/ 1790700 h 1790700"/>
              <a:gd name="connsiteX7" fmla="*/ 88900 w 4229100"/>
              <a:gd name="connsiteY7" fmla="*/ 1790700 h 1790700"/>
              <a:gd name="connsiteX8" fmla="*/ 0 w 4229100"/>
              <a:gd name="connsiteY8" fmla="*/ 0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9100" h="1790700">
                <a:moveTo>
                  <a:pt x="0" y="0"/>
                </a:moveTo>
                <a:lnTo>
                  <a:pt x="3949700" y="0"/>
                </a:lnTo>
                <a:lnTo>
                  <a:pt x="3949700" y="952500"/>
                </a:lnTo>
                <a:lnTo>
                  <a:pt x="4038600" y="952500"/>
                </a:lnTo>
                <a:lnTo>
                  <a:pt x="4229100" y="1143000"/>
                </a:lnTo>
                <a:lnTo>
                  <a:pt x="3898900" y="1473200"/>
                </a:lnTo>
                <a:lnTo>
                  <a:pt x="3276600" y="1790700"/>
                </a:lnTo>
                <a:lnTo>
                  <a:pt x="88900" y="1790700"/>
                </a:lnTo>
                <a:lnTo>
                  <a:pt x="0" y="0"/>
                </a:lnTo>
                <a:close/>
              </a:path>
            </a:pathLst>
          </a:custGeom>
          <a:solidFill>
            <a:schemeClr val="bg1">
              <a:alpha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Forma libre"/>
          <p:cNvSpPr/>
          <p:nvPr/>
        </p:nvSpPr>
        <p:spPr>
          <a:xfrm>
            <a:off x="2463800" y="4813300"/>
            <a:ext cx="6311900" cy="1689100"/>
          </a:xfrm>
          <a:custGeom>
            <a:avLst/>
            <a:gdLst>
              <a:gd name="connsiteX0" fmla="*/ 2171700 w 6311900"/>
              <a:gd name="connsiteY0" fmla="*/ 469900 h 1689100"/>
              <a:gd name="connsiteX1" fmla="*/ 2463800 w 6311900"/>
              <a:gd name="connsiteY1" fmla="*/ 279400 h 1689100"/>
              <a:gd name="connsiteX2" fmla="*/ 2794000 w 6311900"/>
              <a:gd name="connsiteY2" fmla="*/ 0 h 1689100"/>
              <a:gd name="connsiteX3" fmla="*/ 6311900 w 6311900"/>
              <a:gd name="connsiteY3" fmla="*/ 0 h 1689100"/>
              <a:gd name="connsiteX4" fmla="*/ 6311900 w 6311900"/>
              <a:gd name="connsiteY4" fmla="*/ 1460500 h 1689100"/>
              <a:gd name="connsiteX5" fmla="*/ 5842000 w 6311900"/>
              <a:gd name="connsiteY5" fmla="*/ 1689100 h 1689100"/>
              <a:gd name="connsiteX6" fmla="*/ 0 w 6311900"/>
              <a:gd name="connsiteY6" fmla="*/ 1689100 h 1689100"/>
              <a:gd name="connsiteX7" fmla="*/ 0 w 6311900"/>
              <a:gd name="connsiteY7" fmla="*/ 596900 h 1689100"/>
              <a:gd name="connsiteX8" fmla="*/ 2070100 w 6311900"/>
              <a:gd name="connsiteY8" fmla="*/ 596900 h 1689100"/>
              <a:gd name="connsiteX9" fmla="*/ 2171700 w 6311900"/>
              <a:gd name="connsiteY9" fmla="*/ 46990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1900" h="1689100">
                <a:moveTo>
                  <a:pt x="2171700" y="469900"/>
                </a:moveTo>
                <a:lnTo>
                  <a:pt x="2463800" y="279400"/>
                </a:lnTo>
                <a:lnTo>
                  <a:pt x="2794000" y="0"/>
                </a:lnTo>
                <a:lnTo>
                  <a:pt x="6311900" y="0"/>
                </a:lnTo>
                <a:lnTo>
                  <a:pt x="6311900" y="1460500"/>
                </a:lnTo>
                <a:lnTo>
                  <a:pt x="5842000" y="1689100"/>
                </a:lnTo>
                <a:lnTo>
                  <a:pt x="0" y="1689100"/>
                </a:lnTo>
                <a:lnTo>
                  <a:pt x="0" y="596900"/>
                </a:lnTo>
                <a:lnTo>
                  <a:pt x="2070100" y="596900"/>
                </a:lnTo>
                <a:lnTo>
                  <a:pt x="2171700" y="469900"/>
                </a:lnTo>
                <a:close/>
              </a:path>
            </a:pathLst>
          </a:custGeom>
          <a:solidFill>
            <a:schemeClr val="bg1">
              <a:alpha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Elipse"/>
          <p:cNvSpPr/>
          <p:nvPr/>
        </p:nvSpPr>
        <p:spPr>
          <a:xfrm>
            <a:off x="611560" y="3945086"/>
            <a:ext cx="648072" cy="64807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800" dirty="0"/>
              <a:t>2</a:t>
            </a:r>
          </a:p>
        </p:txBody>
      </p:sp>
      <p:sp>
        <p:nvSpPr>
          <p:cNvPr id="23" name="22 Elipse"/>
          <p:cNvSpPr/>
          <p:nvPr/>
        </p:nvSpPr>
        <p:spPr>
          <a:xfrm>
            <a:off x="4863852" y="3242196"/>
            <a:ext cx="648072" cy="64807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800" dirty="0" smtClean="0"/>
              <a:t>3</a:t>
            </a:r>
            <a:endParaRPr lang="es-ES" sz="2800" dirty="0"/>
          </a:p>
        </p:txBody>
      </p:sp>
      <p:sp>
        <p:nvSpPr>
          <p:cNvPr id="6" name="5 Forma libre"/>
          <p:cNvSpPr/>
          <p:nvPr/>
        </p:nvSpPr>
        <p:spPr>
          <a:xfrm>
            <a:off x="4660900" y="1536700"/>
            <a:ext cx="1892300" cy="3251200"/>
          </a:xfrm>
          <a:custGeom>
            <a:avLst/>
            <a:gdLst>
              <a:gd name="connsiteX0" fmla="*/ 0 w 4483100"/>
              <a:gd name="connsiteY0" fmla="*/ 2044700 h 3251200"/>
              <a:gd name="connsiteX1" fmla="*/ 342900 w 4483100"/>
              <a:gd name="connsiteY1" fmla="*/ 2044700 h 3251200"/>
              <a:gd name="connsiteX2" fmla="*/ 342900 w 4483100"/>
              <a:gd name="connsiteY2" fmla="*/ 3009900 h 3251200"/>
              <a:gd name="connsiteX3" fmla="*/ 584200 w 4483100"/>
              <a:gd name="connsiteY3" fmla="*/ 3251200 h 3251200"/>
              <a:gd name="connsiteX4" fmla="*/ 4483100 w 4483100"/>
              <a:gd name="connsiteY4" fmla="*/ 3251200 h 3251200"/>
              <a:gd name="connsiteX5" fmla="*/ 4483100 w 4483100"/>
              <a:gd name="connsiteY5" fmla="*/ 0 h 3251200"/>
              <a:gd name="connsiteX6" fmla="*/ 63500 w 4483100"/>
              <a:gd name="connsiteY6" fmla="*/ 0 h 3251200"/>
              <a:gd name="connsiteX7" fmla="*/ 63500 w 4483100"/>
              <a:gd name="connsiteY7" fmla="*/ 2044700 h 3251200"/>
              <a:gd name="connsiteX8" fmla="*/ 203200 w 4483100"/>
              <a:gd name="connsiteY8" fmla="*/ 2044700 h 3251200"/>
              <a:gd name="connsiteX9" fmla="*/ 330200 w 4483100"/>
              <a:gd name="connsiteY9" fmla="*/ 2032000 h 32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3100" h="3251200">
                <a:moveTo>
                  <a:pt x="0" y="2044700"/>
                </a:moveTo>
                <a:lnTo>
                  <a:pt x="342900" y="2044700"/>
                </a:lnTo>
                <a:lnTo>
                  <a:pt x="342900" y="3009900"/>
                </a:lnTo>
                <a:lnTo>
                  <a:pt x="584200" y="3251200"/>
                </a:lnTo>
                <a:lnTo>
                  <a:pt x="4483100" y="3251200"/>
                </a:lnTo>
                <a:lnTo>
                  <a:pt x="4483100" y="0"/>
                </a:lnTo>
                <a:lnTo>
                  <a:pt x="63500" y="0"/>
                </a:lnTo>
                <a:lnTo>
                  <a:pt x="63500" y="2044700"/>
                </a:lnTo>
                <a:lnTo>
                  <a:pt x="203200" y="2044700"/>
                </a:lnTo>
                <a:lnTo>
                  <a:pt x="330200" y="2032000"/>
                </a:lnTo>
              </a:path>
            </a:pathLst>
          </a:custGeom>
          <a:solidFill>
            <a:schemeClr val="bg1">
              <a:alpha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p:cNvGrpSpPr/>
          <p:nvPr/>
        </p:nvGrpSpPr>
        <p:grpSpPr>
          <a:xfrm>
            <a:off x="6240026" y="1699260"/>
            <a:ext cx="3004458" cy="3055620"/>
            <a:chOff x="6240026" y="1699260"/>
            <a:chExt cx="3004458" cy="3055620"/>
          </a:xfrm>
        </p:grpSpPr>
        <p:sp>
          <p:nvSpPr>
            <p:cNvPr id="8" name="Freeform 7"/>
            <p:cNvSpPr/>
            <p:nvPr/>
          </p:nvSpPr>
          <p:spPr>
            <a:xfrm>
              <a:off x="6240026" y="2331218"/>
              <a:ext cx="3004458" cy="2270927"/>
            </a:xfrm>
            <a:custGeom>
              <a:avLst/>
              <a:gdLst>
                <a:gd name="connsiteX0" fmla="*/ 1477108 w 3004458"/>
                <a:gd name="connsiteY0" fmla="*/ 50241 h 2270927"/>
                <a:gd name="connsiteX1" fmla="*/ 673240 w 3004458"/>
                <a:gd name="connsiteY1" fmla="*/ 50241 h 2270927"/>
                <a:gd name="connsiteX2" fmla="*/ 231112 w 3004458"/>
                <a:gd name="connsiteY2" fmla="*/ 512466 h 2270927"/>
                <a:gd name="connsiteX3" fmla="*/ 80387 w 3004458"/>
                <a:gd name="connsiteY3" fmla="*/ 994786 h 2270927"/>
                <a:gd name="connsiteX4" fmla="*/ 0 w 3004458"/>
                <a:gd name="connsiteY4" fmla="*/ 1095270 h 2270927"/>
                <a:gd name="connsiteX5" fmla="*/ 572756 w 3004458"/>
                <a:gd name="connsiteY5" fmla="*/ 2260879 h 2270927"/>
                <a:gd name="connsiteX6" fmla="*/ 974690 w 3004458"/>
                <a:gd name="connsiteY6" fmla="*/ 2270927 h 2270927"/>
                <a:gd name="connsiteX7" fmla="*/ 2059912 w 3004458"/>
                <a:gd name="connsiteY7" fmla="*/ 2260879 h 2270927"/>
                <a:gd name="connsiteX8" fmla="*/ 3004458 w 3004458"/>
                <a:gd name="connsiteY8" fmla="*/ 2260879 h 2270927"/>
                <a:gd name="connsiteX9" fmla="*/ 2974312 w 3004458"/>
                <a:gd name="connsiteY9" fmla="*/ 0 h 2270927"/>
                <a:gd name="connsiteX10" fmla="*/ 1376625 w 3004458"/>
                <a:gd name="connsiteY10" fmla="*/ 60290 h 2270927"/>
                <a:gd name="connsiteX11" fmla="*/ 1376625 w 3004458"/>
                <a:gd name="connsiteY11" fmla="*/ 60290 h 227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4458" h="2270927">
                  <a:moveTo>
                    <a:pt x="1477108" y="50241"/>
                  </a:moveTo>
                  <a:lnTo>
                    <a:pt x="673240" y="50241"/>
                  </a:lnTo>
                  <a:lnTo>
                    <a:pt x="231112" y="512466"/>
                  </a:lnTo>
                  <a:lnTo>
                    <a:pt x="80387" y="994786"/>
                  </a:lnTo>
                  <a:lnTo>
                    <a:pt x="0" y="1095270"/>
                  </a:lnTo>
                  <a:lnTo>
                    <a:pt x="572756" y="2260879"/>
                  </a:lnTo>
                  <a:lnTo>
                    <a:pt x="974690" y="2270927"/>
                  </a:lnTo>
                  <a:lnTo>
                    <a:pt x="2059912" y="2260879"/>
                  </a:lnTo>
                  <a:lnTo>
                    <a:pt x="3004458" y="2260879"/>
                  </a:lnTo>
                  <a:lnTo>
                    <a:pt x="2974312" y="0"/>
                  </a:lnTo>
                  <a:lnTo>
                    <a:pt x="1376625" y="60290"/>
                  </a:lnTo>
                  <a:lnTo>
                    <a:pt x="1376625" y="60290"/>
                  </a:lnTo>
                </a:path>
              </a:pathLst>
            </a:custGeom>
            <a:solidFill>
              <a:schemeClr val="bg1">
                <a:alpha val="90000"/>
              </a:schemeClr>
            </a:solidFill>
            <a:ln>
              <a:solidFill>
                <a:schemeClr val="bg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reeform 9"/>
            <p:cNvSpPr/>
            <p:nvPr/>
          </p:nvSpPr>
          <p:spPr>
            <a:xfrm>
              <a:off x="6560820" y="4533900"/>
              <a:ext cx="1988820" cy="220980"/>
            </a:xfrm>
            <a:custGeom>
              <a:avLst/>
              <a:gdLst>
                <a:gd name="connsiteX0" fmla="*/ 0 w 1988820"/>
                <a:gd name="connsiteY0" fmla="*/ 0 h 220980"/>
                <a:gd name="connsiteX1" fmla="*/ 0 w 1988820"/>
                <a:gd name="connsiteY1" fmla="*/ 220980 h 220980"/>
                <a:gd name="connsiteX2" fmla="*/ 1988820 w 1988820"/>
                <a:gd name="connsiteY2" fmla="*/ 205740 h 220980"/>
                <a:gd name="connsiteX3" fmla="*/ 1790700 w 1988820"/>
                <a:gd name="connsiteY3" fmla="*/ 30480 h 220980"/>
                <a:gd name="connsiteX4" fmla="*/ 0 w 1988820"/>
                <a:gd name="connsiteY4" fmla="*/ 0 h 220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0" h="220980">
                  <a:moveTo>
                    <a:pt x="0" y="0"/>
                  </a:moveTo>
                  <a:lnTo>
                    <a:pt x="0" y="220980"/>
                  </a:lnTo>
                  <a:lnTo>
                    <a:pt x="1988820" y="205740"/>
                  </a:lnTo>
                  <a:lnTo>
                    <a:pt x="1790700" y="3048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reeform 11"/>
            <p:cNvSpPr/>
            <p:nvPr/>
          </p:nvSpPr>
          <p:spPr>
            <a:xfrm>
              <a:off x="6560820" y="1699260"/>
              <a:ext cx="2171700" cy="708660"/>
            </a:xfrm>
            <a:custGeom>
              <a:avLst/>
              <a:gdLst>
                <a:gd name="connsiteX0" fmla="*/ 0 w 2171700"/>
                <a:gd name="connsiteY0" fmla="*/ 190500 h 708660"/>
                <a:gd name="connsiteX1" fmla="*/ 22860 w 2171700"/>
                <a:gd name="connsiteY1" fmla="*/ 678180 h 708660"/>
                <a:gd name="connsiteX2" fmla="*/ 2171700 w 2171700"/>
                <a:gd name="connsiteY2" fmla="*/ 708660 h 708660"/>
                <a:gd name="connsiteX3" fmla="*/ 2110740 w 2171700"/>
                <a:gd name="connsiteY3" fmla="*/ 0 h 708660"/>
                <a:gd name="connsiteX4" fmla="*/ 0 w 2171700"/>
                <a:gd name="connsiteY4" fmla="*/ 190500 h 708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700" h="708660">
                  <a:moveTo>
                    <a:pt x="0" y="190500"/>
                  </a:moveTo>
                  <a:lnTo>
                    <a:pt x="22860" y="678180"/>
                  </a:lnTo>
                  <a:lnTo>
                    <a:pt x="2171700" y="708660"/>
                  </a:lnTo>
                  <a:lnTo>
                    <a:pt x="2110740" y="0"/>
                  </a:lnTo>
                  <a:lnTo>
                    <a:pt x="0" y="19050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4" name="23 Elipse"/>
          <p:cNvSpPr/>
          <p:nvPr/>
        </p:nvSpPr>
        <p:spPr>
          <a:xfrm>
            <a:off x="8049072" y="1825423"/>
            <a:ext cx="648072" cy="64807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2800" dirty="0" smtClean="0"/>
              <a:t>4</a:t>
            </a:r>
            <a:endParaRPr lang="es-ES" sz="2800" dirty="0"/>
          </a:p>
        </p:txBody>
      </p:sp>
    </p:spTree>
    <p:extLst>
      <p:ext uri="{BB962C8B-B14F-4D97-AF65-F5344CB8AC3E}">
        <p14:creationId xmlns:p14="http://schemas.microsoft.com/office/powerpoint/2010/main" val="341795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xit" presetSubtype="0" fill="hold" grpId="1" nodeType="with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xit" presetSubtype="0" fill="hold" grpId="1"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5" grpId="0" animBg="1"/>
      <p:bldP spid="5" grpId="1" animBg="1"/>
      <p:bldP spid="7" grpId="0" animBg="1"/>
      <p:bldP spid="7" grpId="1" animBg="1"/>
      <p:bldP spid="22" grpId="0" animBg="1"/>
      <p:bldP spid="23" grpId="0" animBg="1"/>
      <p:bldP spid="6" grpId="0" animBg="1"/>
      <p:bldP spid="6" grpId="1"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514350" indent="-514350">
              <a:buFont typeface="+mj-lt"/>
              <a:buAutoNum type="arabicPeriod"/>
            </a:pPr>
            <a:r>
              <a:rPr lang="es-ES" dirty="0" smtClean="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Modelado de entidades en entornos dinámicos</a:t>
            </a:r>
          </a:p>
          <a:p>
            <a:pPr marL="514350" indent="-514350">
              <a:buFont typeface="+mj-lt"/>
              <a:buAutoNum type="arabicPeriod"/>
            </a:pPr>
            <a:r>
              <a:rPr lang="es-ES" dirty="0" smtClean="0">
                <a:solidFill>
                  <a:schemeClr val="bg1">
                    <a:lumMod val="65000"/>
                  </a:schemeClr>
                </a:solidFill>
              </a:rPr>
              <a:t>Plataforma semántica para móvil</a:t>
            </a:r>
          </a:p>
          <a:p>
            <a:pPr marL="514350" indent="-514350">
              <a:buFont typeface="+mj-lt"/>
              <a:buAutoNum type="arabicPeriod"/>
            </a:pPr>
            <a:r>
              <a:rPr lang="es-ES" dirty="0" smtClean="0"/>
              <a:t>Evaluación</a:t>
            </a:r>
          </a:p>
          <a:p>
            <a:pPr marL="514350" indent="-514350">
              <a:buFont typeface="+mj-lt"/>
              <a:buAutoNum type="arabicPeriod"/>
            </a:pPr>
            <a:r>
              <a:rPr lang="es-ES" dirty="0" smtClean="0">
                <a:solidFill>
                  <a:schemeClr val="bg1">
                    <a:lumMod val="65000"/>
                  </a:schemeClr>
                </a:solidFill>
              </a:rPr>
              <a:t>Conclusiones</a:t>
            </a:r>
            <a:endParaRPr lang="es-ES" dirty="0">
              <a:solidFill>
                <a:schemeClr val="bg1">
                  <a:lumMod val="6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63</a:t>
            </a:fld>
            <a:endParaRPr lang="es-ES"/>
          </a:p>
        </p:txBody>
      </p:sp>
      <p:sp>
        <p:nvSpPr>
          <p:cNvPr id="7" name="6 Rectángulo redondeado"/>
          <p:cNvSpPr/>
          <p:nvPr/>
        </p:nvSpPr>
        <p:spPr>
          <a:xfrm>
            <a:off x="6040227" y="188640"/>
            <a:ext cx="2608130"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28376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a:solidFill>
                  <a:schemeClr val="tx1">
                    <a:lumMod val="75000"/>
                    <a:lumOff val="25000"/>
                  </a:schemeClr>
                </a:solidFill>
              </a:rPr>
              <a:t>Evaluación</a:t>
            </a:r>
          </a:p>
        </p:txBody>
      </p:sp>
      <p:sp>
        <p:nvSpPr>
          <p:cNvPr id="3" name="2 Marcador de contenido"/>
          <p:cNvSpPr>
            <a:spLocks noGrp="1"/>
          </p:cNvSpPr>
          <p:nvPr>
            <p:ph idx="1"/>
          </p:nvPr>
        </p:nvSpPr>
        <p:spPr/>
        <p:txBody>
          <a:bodyPr>
            <a:normAutofit fontScale="92500" lnSpcReduction="20000"/>
          </a:bodyPr>
          <a:lstStyle/>
          <a:p>
            <a:pPr algn="just"/>
            <a:r>
              <a:rPr lang="es-ES" sz="3500" dirty="0" smtClean="0">
                <a:solidFill>
                  <a:schemeClr val="tx1">
                    <a:lumMod val="75000"/>
                    <a:lumOff val="25000"/>
                  </a:schemeClr>
                </a:solidFill>
              </a:rPr>
              <a:t>Cuantitativa</a:t>
            </a:r>
          </a:p>
          <a:p>
            <a:pPr lvl="1" algn="just"/>
            <a:r>
              <a:rPr lang="es-ES" sz="2700" dirty="0" smtClean="0">
                <a:solidFill>
                  <a:schemeClr val="tx1">
                    <a:lumMod val="75000"/>
                    <a:lumOff val="25000"/>
                  </a:schemeClr>
                </a:solidFill>
              </a:rPr>
              <a:t>Tiempos y comportamiento</a:t>
            </a:r>
          </a:p>
          <a:p>
            <a:pPr lvl="1" algn="just"/>
            <a:r>
              <a:rPr lang="es-ES" sz="2700" dirty="0">
                <a:solidFill>
                  <a:schemeClr val="tx1">
                    <a:lumMod val="75000"/>
                    <a:lumOff val="25000"/>
                  </a:schemeClr>
                </a:solidFill>
              </a:rPr>
              <a:t>Precisión de los modelos</a:t>
            </a:r>
          </a:p>
          <a:p>
            <a:pPr lvl="1" algn="just"/>
            <a:r>
              <a:rPr lang="es-ES" sz="2700" dirty="0">
                <a:solidFill>
                  <a:schemeClr val="tx1">
                    <a:lumMod val="75000"/>
                    <a:lumOff val="25000"/>
                  </a:schemeClr>
                </a:solidFill>
              </a:rPr>
              <a:t>Comparación con otra plataforma de adaptación de interfaces de usuario: </a:t>
            </a:r>
            <a:r>
              <a:rPr lang="es-ES" sz="2700" dirty="0" smtClean="0">
                <a:solidFill>
                  <a:schemeClr val="tx1">
                    <a:lumMod val="75000"/>
                    <a:lumOff val="25000"/>
                  </a:schemeClr>
                </a:solidFill>
              </a:rPr>
              <a:t>Imhotep</a:t>
            </a:r>
            <a:r>
              <a:rPr lang="es-ES" sz="2700" baseline="30000" dirty="0" smtClean="0">
                <a:solidFill>
                  <a:schemeClr val="tx1">
                    <a:lumMod val="75000"/>
                    <a:lumOff val="25000"/>
                  </a:schemeClr>
                </a:solidFill>
              </a:rPr>
              <a:t>2</a:t>
            </a:r>
            <a:endParaRPr lang="es-ES" sz="2700" baseline="30000" dirty="0">
              <a:solidFill>
                <a:schemeClr val="tx1">
                  <a:lumMod val="75000"/>
                  <a:lumOff val="25000"/>
                </a:schemeClr>
              </a:solidFill>
            </a:endParaRPr>
          </a:p>
          <a:p>
            <a:pPr algn="just"/>
            <a:endParaRPr lang="es-ES" sz="3500" dirty="0">
              <a:solidFill>
                <a:schemeClr val="tx1">
                  <a:lumMod val="75000"/>
                  <a:lumOff val="25000"/>
                </a:schemeClr>
              </a:solidFill>
            </a:endParaRPr>
          </a:p>
          <a:p>
            <a:pPr algn="just"/>
            <a:r>
              <a:rPr lang="es-ES" sz="3500" dirty="0">
                <a:solidFill>
                  <a:schemeClr val="tx1">
                    <a:lumMod val="75000"/>
                    <a:lumOff val="25000"/>
                  </a:schemeClr>
                </a:solidFill>
              </a:rPr>
              <a:t>Cualitativa</a:t>
            </a:r>
          </a:p>
          <a:p>
            <a:pPr lvl="1" algn="just"/>
            <a:r>
              <a:rPr lang="es-ES" sz="2700" dirty="0" smtClean="0">
                <a:solidFill>
                  <a:schemeClr val="tx1">
                    <a:lumMod val="75000"/>
                    <a:lumOff val="25000"/>
                  </a:schemeClr>
                </a:solidFill>
              </a:rPr>
              <a:t>Comparación de resultados con </a:t>
            </a:r>
            <a:r>
              <a:rPr lang="es-ES" sz="2700" dirty="0" err="1" smtClean="0">
                <a:solidFill>
                  <a:schemeClr val="tx1">
                    <a:lumMod val="75000"/>
                    <a:lumOff val="25000"/>
                  </a:schemeClr>
                </a:solidFill>
              </a:rPr>
              <a:t>Imhotep</a:t>
            </a:r>
            <a:endParaRPr lang="es-ES" sz="2700" dirty="0">
              <a:solidFill>
                <a:schemeClr val="tx1">
                  <a:lumMod val="75000"/>
                  <a:lumOff val="25000"/>
                </a:schemeClr>
              </a:solidFill>
            </a:endParaRPr>
          </a:p>
          <a:p>
            <a:pPr marL="342900" lvl="1" indent="-342900" algn="just">
              <a:buFont typeface="Arial" pitchFamily="34" charset="0"/>
              <a:buChar char="•"/>
            </a:pPr>
            <a:endParaRPr lang="es-ES" sz="3500" dirty="0">
              <a:solidFill>
                <a:schemeClr val="tx1">
                  <a:lumMod val="75000"/>
                  <a:lumOff val="25000"/>
                </a:schemeClr>
              </a:solidFill>
            </a:endParaRPr>
          </a:p>
          <a:p>
            <a:pPr algn="just"/>
            <a:r>
              <a:rPr lang="es-ES" sz="3500" dirty="0" err="1">
                <a:solidFill>
                  <a:schemeClr val="tx1">
                    <a:lumMod val="75000"/>
                    <a:lumOff val="25000"/>
                  </a:schemeClr>
                </a:solidFill>
              </a:rPr>
              <a:t>Feedback</a:t>
            </a:r>
            <a:r>
              <a:rPr lang="es-ES" sz="3500" dirty="0">
                <a:solidFill>
                  <a:schemeClr val="tx1">
                    <a:lumMod val="75000"/>
                    <a:lumOff val="25000"/>
                  </a:schemeClr>
                </a:solidFill>
              </a:rPr>
              <a:t> de usuarios y desarrolladores</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64</a:t>
            </a:fld>
            <a:endParaRPr lang="es-ES"/>
          </a:p>
        </p:txBody>
      </p:sp>
      <p:sp>
        <p:nvSpPr>
          <p:cNvPr id="5" name="4 Marcador de pie de página"/>
          <p:cNvSpPr>
            <a:spLocks noGrp="1"/>
          </p:cNvSpPr>
          <p:nvPr>
            <p:ph type="ftr" sz="quarter" idx="11"/>
          </p:nvPr>
        </p:nvSpPr>
        <p:spPr>
          <a:xfrm>
            <a:off x="0" y="6456978"/>
            <a:ext cx="4752528" cy="365125"/>
          </a:xfrm>
        </p:spPr>
        <p:txBody>
          <a:bodyPr vert="horz" lIns="91440" tIns="45720" rIns="91440" bIns="45720" rtlCol="0" anchor="ctr"/>
          <a:lstStyle/>
          <a:p>
            <a:pPr algn="l"/>
            <a:r>
              <a:rPr lang="es-ES" sz="1600" baseline="30000" dirty="0" smtClean="0"/>
              <a:t>2 </a:t>
            </a:r>
            <a:r>
              <a:rPr lang="es-ES" sz="1600" dirty="0">
                <a:hlinkClick r:id="rId3"/>
              </a:rPr>
              <a:t>http</a:t>
            </a:r>
            <a:r>
              <a:rPr lang="es-ES" sz="1600" dirty="0" smtClean="0">
                <a:hlinkClick r:id="rId3"/>
              </a:rPr>
              <a:t>://morelab.deusto.es/imhotep/</a:t>
            </a:r>
            <a:endParaRPr lang="es-ES" sz="1600" dirty="0"/>
          </a:p>
        </p:txBody>
      </p:sp>
      <p:sp>
        <p:nvSpPr>
          <p:cNvPr id="6" name="6 Rectángulo redondeado"/>
          <p:cNvSpPr/>
          <p:nvPr/>
        </p:nvSpPr>
        <p:spPr>
          <a:xfrm>
            <a:off x="6040227" y="188640"/>
            <a:ext cx="18795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Cuantitativa</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65</a:t>
            </a:fld>
            <a:endParaRPr lang="es-ES"/>
          </a:p>
        </p:txBody>
      </p:sp>
      <p:sp>
        <p:nvSpPr>
          <p:cNvPr id="9" name="2 Marcador de contenido"/>
          <p:cNvSpPr>
            <a:spLocks noGrp="1"/>
          </p:cNvSpPr>
          <p:nvPr>
            <p:ph idx="1"/>
          </p:nvPr>
        </p:nvSpPr>
        <p:spPr>
          <a:xfrm>
            <a:off x="457200" y="1600201"/>
            <a:ext cx="8229600" cy="676672"/>
          </a:xfrm>
        </p:spPr>
        <p:txBody>
          <a:bodyPr>
            <a:normAutofit/>
          </a:bodyPr>
          <a:lstStyle/>
          <a:p>
            <a:pPr algn="ctr">
              <a:lnSpc>
                <a:spcPct val="80000"/>
              </a:lnSpc>
              <a:buNone/>
            </a:pPr>
            <a:r>
              <a:rPr lang="es-ES" dirty="0">
                <a:solidFill>
                  <a:schemeClr val="tx1">
                    <a:lumMod val="75000"/>
                    <a:lumOff val="25000"/>
                  </a:schemeClr>
                </a:solidFill>
              </a:rPr>
              <a:t>Dispositivos:</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graphicFrame>
        <p:nvGraphicFramePr>
          <p:cNvPr id="3" name="2 Tabla"/>
          <p:cNvGraphicFramePr>
            <a:graphicFrameLocks noGrp="1"/>
          </p:cNvGraphicFramePr>
          <p:nvPr>
            <p:extLst>
              <p:ext uri="{D42A27DB-BD31-4B8C-83A1-F6EECF244321}">
                <p14:modId xmlns:p14="http://schemas.microsoft.com/office/powerpoint/2010/main" val="1418750046"/>
              </p:ext>
            </p:extLst>
          </p:nvPr>
        </p:nvGraphicFramePr>
        <p:xfrm>
          <a:off x="580475" y="2564904"/>
          <a:ext cx="7983050" cy="2123440"/>
        </p:xfrm>
        <a:graphic>
          <a:graphicData uri="http://schemas.openxmlformats.org/drawingml/2006/table">
            <a:tbl>
              <a:tblPr firstRow="1" bandRow="1">
                <a:tableStyleId>{5C22544A-7EE6-4342-B048-85BDC9FD1C3A}</a:tableStyleId>
              </a:tblPr>
              <a:tblGrid>
                <a:gridCol w="2539810"/>
                <a:gridCol w="701992"/>
                <a:gridCol w="2941048"/>
                <a:gridCol w="1800200"/>
              </a:tblGrid>
              <a:tr h="370840">
                <a:tc>
                  <a:txBody>
                    <a:bodyPr/>
                    <a:lstStyle/>
                    <a:p>
                      <a:pPr algn="ctr"/>
                      <a:r>
                        <a:rPr lang="es-ES" dirty="0" err="1" smtClean="0"/>
                        <a:t>Device</a:t>
                      </a:r>
                      <a:endParaRPr lang="es-ES" dirty="0"/>
                    </a:p>
                  </a:txBody>
                  <a:tcPr/>
                </a:tc>
                <a:tc>
                  <a:txBody>
                    <a:bodyPr/>
                    <a:lstStyle/>
                    <a:p>
                      <a:pPr algn="ctr"/>
                      <a:r>
                        <a:rPr lang="es-ES" dirty="0" smtClean="0"/>
                        <a:t>RAM</a:t>
                      </a:r>
                      <a:endParaRPr lang="es-ES" dirty="0"/>
                    </a:p>
                  </a:txBody>
                  <a:tcPr/>
                </a:tc>
                <a:tc>
                  <a:txBody>
                    <a:bodyPr/>
                    <a:lstStyle/>
                    <a:p>
                      <a:pPr algn="ctr"/>
                      <a:r>
                        <a:rPr lang="es-ES" dirty="0" smtClean="0"/>
                        <a:t>CPU</a:t>
                      </a:r>
                      <a:endParaRPr lang="es-ES" dirty="0"/>
                    </a:p>
                  </a:txBody>
                  <a:tcPr/>
                </a:tc>
                <a:tc>
                  <a:txBody>
                    <a:bodyPr/>
                    <a:lstStyle/>
                    <a:p>
                      <a:pPr algn="ctr"/>
                      <a:r>
                        <a:rPr lang="es-ES" dirty="0" smtClean="0"/>
                        <a:t>OS</a:t>
                      </a:r>
                      <a:endParaRPr lang="es-ES" dirty="0"/>
                    </a:p>
                  </a:txBody>
                  <a:tcPr/>
                </a:tc>
              </a:tr>
              <a:tr h="370840">
                <a:tc>
                  <a:txBody>
                    <a:bodyPr/>
                    <a:lstStyle/>
                    <a:p>
                      <a:r>
                        <a:rPr lang="es-ES" dirty="0" smtClean="0"/>
                        <a:t>Acer</a:t>
                      </a:r>
                      <a:r>
                        <a:rPr lang="es-ES" baseline="0" dirty="0" smtClean="0"/>
                        <a:t> </a:t>
                      </a:r>
                      <a:r>
                        <a:rPr lang="es-ES" baseline="0" dirty="0" err="1" smtClean="0"/>
                        <a:t>TravelMate</a:t>
                      </a:r>
                      <a:r>
                        <a:rPr lang="es-ES" baseline="0" dirty="0" smtClean="0"/>
                        <a:t> 8481</a:t>
                      </a:r>
                      <a:endParaRPr lang="es-ES" dirty="0"/>
                    </a:p>
                  </a:txBody>
                  <a:tcPr/>
                </a:tc>
                <a:tc>
                  <a:txBody>
                    <a:bodyPr/>
                    <a:lstStyle/>
                    <a:p>
                      <a:r>
                        <a:rPr lang="es-ES" dirty="0" smtClean="0"/>
                        <a:t>8.0</a:t>
                      </a:r>
                      <a:endParaRPr lang="es-ES" dirty="0"/>
                    </a:p>
                  </a:txBody>
                  <a:tcPr/>
                </a:tc>
                <a:tc>
                  <a:txBody>
                    <a:bodyPr/>
                    <a:lstStyle/>
                    <a:p>
                      <a:r>
                        <a:rPr lang="es-ES" dirty="0" err="1" smtClean="0"/>
                        <a:t>Quad-core</a:t>
                      </a:r>
                      <a:r>
                        <a:rPr lang="es-ES" dirty="0" smtClean="0"/>
                        <a:t> 1.60 Intel® </a:t>
                      </a:r>
                      <a:r>
                        <a:rPr lang="es-ES" dirty="0" err="1" smtClean="0"/>
                        <a:t>Core</a:t>
                      </a:r>
                      <a:r>
                        <a:rPr lang="es-ES" sz="1800" kern="1200" baseline="30000" dirty="0" err="1" smtClean="0"/>
                        <a:t>TM</a:t>
                      </a:r>
                      <a:r>
                        <a:rPr lang="es-ES" dirty="0" smtClean="0"/>
                        <a:t> </a:t>
                      </a:r>
                      <a:r>
                        <a:rPr lang="es-ES" sz="1800" kern="1200" dirty="0" smtClean="0"/>
                        <a:t>i5-2467M</a:t>
                      </a:r>
                      <a:endParaRPr lang="es-ES" sz="1800" kern="1200" dirty="0">
                        <a:solidFill>
                          <a:schemeClr val="dk1"/>
                        </a:solidFill>
                        <a:latin typeface="+mn-lt"/>
                        <a:ea typeface="+mn-ea"/>
                        <a:cs typeface="+mn-cs"/>
                      </a:endParaRPr>
                    </a:p>
                  </a:txBody>
                  <a:tcPr/>
                </a:tc>
                <a:tc>
                  <a:txBody>
                    <a:bodyPr/>
                    <a:lstStyle/>
                    <a:p>
                      <a:r>
                        <a:rPr lang="es-ES" dirty="0" smtClean="0"/>
                        <a:t>Ubuntu</a:t>
                      </a:r>
                      <a:r>
                        <a:rPr lang="es-ES" baseline="0" dirty="0" smtClean="0"/>
                        <a:t> 13.10 (x64)</a:t>
                      </a:r>
                      <a:endParaRPr lang="es-ES" dirty="0"/>
                    </a:p>
                  </a:txBody>
                  <a:tcPr/>
                </a:tc>
              </a:tr>
              <a:tr h="370840">
                <a:tc>
                  <a:txBody>
                    <a:bodyPr/>
                    <a:lstStyle/>
                    <a:p>
                      <a:r>
                        <a:rPr lang="es-ES" dirty="0" smtClean="0"/>
                        <a:t>Samsung Galaxy SIII</a:t>
                      </a:r>
                      <a:r>
                        <a:rPr lang="es-ES" baseline="0" dirty="0" smtClean="0"/>
                        <a:t> Mini</a:t>
                      </a:r>
                      <a:endParaRPr lang="es-ES" dirty="0"/>
                    </a:p>
                  </a:txBody>
                  <a:tcPr/>
                </a:tc>
                <a:tc>
                  <a:txBody>
                    <a:bodyPr/>
                    <a:lstStyle/>
                    <a:p>
                      <a:r>
                        <a:rPr lang="es-ES" dirty="0" smtClean="0"/>
                        <a:t>1.0</a:t>
                      </a:r>
                      <a:endParaRPr lang="es-ES" dirty="0"/>
                    </a:p>
                  </a:txBody>
                  <a:tcPr/>
                </a:tc>
                <a:tc>
                  <a:txBody>
                    <a:bodyPr/>
                    <a:lstStyle/>
                    <a:p>
                      <a:r>
                        <a:rPr lang="es-ES" dirty="0" smtClean="0"/>
                        <a:t>Dual-</a:t>
                      </a:r>
                      <a:r>
                        <a:rPr lang="es-ES" dirty="0" err="1" smtClean="0"/>
                        <a:t>core</a:t>
                      </a:r>
                      <a:r>
                        <a:rPr lang="es-ES" dirty="0" smtClean="0"/>
                        <a:t> 1.0, Cortex-A9</a:t>
                      </a:r>
                      <a:endParaRPr lang="es-ES" dirty="0"/>
                    </a:p>
                  </a:txBody>
                  <a:tcPr/>
                </a:tc>
                <a:tc>
                  <a:txBody>
                    <a:bodyPr/>
                    <a:lstStyle/>
                    <a:p>
                      <a:r>
                        <a:rPr lang="es-ES" dirty="0" smtClean="0"/>
                        <a:t>Android 4.1.2</a:t>
                      </a:r>
                      <a:endParaRPr lang="es-ES" dirty="0"/>
                    </a:p>
                  </a:txBody>
                  <a:tcPr/>
                </a:tc>
              </a:tr>
              <a:tr h="370840">
                <a:tc>
                  <a:txBody>
                    <a:bodyPr/>
                    <a:lstStyle/>
                    <a:p>
                      <a:r>
                        <a:rPr lang="es-ES" dirty="0" smtClean="0"/>
                        <a:t>Samsung Galaxy SIII</a:t>
                      </a:r>
                      <a:endParaRPr lang="es-ES" dirty="0"/>
                    </a:p>
                  </a:txBody>
                  <a:tcPr/>
                </a:tc>
                <a:tc>
                  <a:txBody>
                    <a:bodyPr/>
                    <a:lstStyle/>
                    <a:p>
                      <a:r>
                        <a:rPr lang="es-ES" dirty="0" smtClean="0"/>
                        <a:t>1.0</a:t>
                      </a:r>
                      <a:endParaRPr lang="es-ES" dirty="0"/>
                    </a:p>
                  </a:txBody>
                  <a:tcPr/>
                </a:tc>
                <a:tc>
                  <a:txBody>
                    <a:bodyPr/>
                    <a:lstStyle/>
                    <a:p>
                      <a:r>
                        <a:rPr lang="es-ES" dirty="0" err="1" smtClean="0"/>
                        <a:t>Quad-core</a:t>
                      </a:r>
                      <a:r>
                        <a:rPr lang="es-ES" dirty="0" smtClean="0"/>
                        <a:t> 1.4, Cortex-A9</a:t>
                      </a:r>
                      <a:endParaRPr lang="es-ES" dirty="0"/>
                    </a:p>
                  </a:txBody>
                  <a:tcPr/>
                </a:tc>
                <a:tc>
                  <a:txBody>
                    <a:bodyPr/>
                    <a:lstStyle/>
                    <a:p>
                      <a:r>
                        <a:rPr lang="es-ES" dirty="0" smtClean="0"/>
                        <a:t>Android 4.3</a:t>
                      </a:r>
                      <a:endParaRPr lang="es-ES" dirty="0"/>
                    </a:p>
                  </a:txBody>
                  <a:tcPr/>
                </a:tc>
              </a:tr>
              <a:tr h="370840">
                <a:tc>
                  <a:txBody>
                    <a:bodyPr/>
                    <a:lstStyle/>
                    <a:p>
                      <a:r>
                        <a:rPr lang="es-ES" dirty="0" smtClean="0"/>
                        <a:t>Samsung </a:t>
                      </a:r>
                      <a:r>
                        <a:rPr lang="es-ES" dirty="0" err="1" smtClean="0"/>
                        <a:t>Nexus</a:t>
                      </a:r>
                      <a:r>
                        <a:rPr lang="es-ES" baseline="0" dirty="0" smtClean="0"/>
                        <a:t> 10</a:t>
                      </a:r>
                      <a:endParaRPr lang="es-ES" dirty="0"/>
                    </a:p>
                  </a:txBody>
                  <a:tcPr/>
                </a:tc>
                <a:tc>
                  <a:txBody>
                    <a:bodyPr/>
                    <a:lstStyle/>
                    <a:p>
                      <a:r>
                        <a:rPr lang="es-ES" dirty="0" smtClean="0"/>
                        <a:t>2.0</a:t>
                      </a:r>
                      <a:endParaRPr lang="es-ES" dirty="0"/>
                    </a:p>
                  </a:txBody>
                  <a:tcPr/>
                </a:tc>
                <a:tc>
                  <a:txBody>
                    <a:bodyPr/>
                    <a:lstStyle/>
                    <a:p>
                      <a:r>
                        <a:rPr lang="es-ES" dirty="0" smtClean="0"/>
                        <a:t>Dual-</a:t>
                      </a:r>
                      <a:r>
                        <a:rPr lang="es-ES" dirty="0" err="1" smtClean="0"/>
                        <a:t>core</a:t>
                      </a:r>
                      <a:r>
                        <a:rPr lang="es-ES" baseline="0" dirty="0" smtClean="0"/>
                        <a:t> 1.7, Cortex-A15</a:t>
                      </a:r>
                      <a:endParaRPr lang="es-ES" dirty="0"/>
                    </a:p>
                  </a:txBody>
                  <a:tcPr/>
                </a:tc>
                <a:tc>
                  <a:txBody>
                    <a:bodyPr/>
                    <a:lstStyle/>
                    <a:p>
                      <a:r>
                        <a:rPr lang="es-ES" dirty="0" smtClean="0"/>
                        <a:t>Android 4.4.2</a:t>
                      </a:r>
                      <a:endParaRPr lang="es-ES" dirty="0"/>
                    </a:p>
                  </a:txBody>
                  <a:tcPr/>
                </a:tc>
              </a:tr>
            </a:tbl>
          </a:graphicData>
        </a:graphic>
      </p:graphicFrame>
      <p:sp>
        <p:nvSpPr>
          <p:cNvPr id="6" name="6 Rectángulo redondeado"/>
          <p:cNvSpPr/>
          <p:nvPr/>
        </p:nvSpPr>
        <p:spPr>
          <a:xfrm>
            <a:off x="6040227" y="188640"/>
            <a:ext cx="33197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984821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Cuantitativa</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66</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ctr">
              <a:lnSpc>
                <a:spcPct val="80000"/>
              </a:lnSpc>
              <a:buNone/>
            </a:pPr>
            <a:r>
              <a:rPr lang="es-ES" dirty="0">
                <a:solidFill>
                  <a:schemeClr val="tx1">
                    <a:lumMod val="75000"/>
                    <a:lumOff val="25000"/>
                  </a:schemeClr>
                </a:solidFill>
              </a:rPr>
              <a:t>Pellet vs. Pellet4Android:</a:t>
            </a: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7" name="6 Flecha derecha"/>
          <p:cNvSpPr/>
          <p:nvPr/>
        </p:nvSpPr>
        <p:spPr>
          <a:xfrm flipH="1">
            <a:off x="6876256" y="3861048"/>
            <a:ext cx="740963" cy="736191"/>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889" y="2060847"/>
            <a:ext cx="4088221" cy="4544739"/>
          </a:xfrm>
          <a:prstGeom prst="rect">
            <a:avLst/>
          </a:prstGeom>
        </p:spPr>
      </p:pic>
      <p:sp>
        <p:nvSpPr>
          <p:cNvPr id="6" name="5 Rectángulo redondeado"/>
          <p:cNvSpPr/>
          <p:nvPr/>
        </p:nvSpPr>
        <p:spPr>
          <a:xfrm>
            <a:off x="3059832" y="5381450"/>
            <a:ext cx="720080" cy="1143894"/>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8" name="6 Rectángulo redondeado"/>
          <p:cNvSpPr/>
          <p:nvPr/>
        </p:nvSpPr>
        <p:spPr>
          <a:xfrm>
            <a:off x="6040227" y="188640"/>
            <a:ext cx="47598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82708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accel="50000" decel="50000" fill="hold" grpId="0" nodeType="withEffect">
                                  <p:stCondLst>
                                    <p:cond delay="0"/>
                                  </p:stCondLst>
                                  <p:childTnLst>
                                    <p:animMotion origin="layout" path="M -0.00104 -0.21111 L -0.00104 0.19838 " pathEditMode="relative" rAng="0" ptsTypes="AA">
                                      <p:cBhvr>
                                        <p:cTn id="14" dur="1500" spd="-100000" fill="hold"/>
                                        <p:tgtEl>
                                          <p:spTgt spid="7"/>
                                        </p:tgtEl>
                                        <p:attrNameLst>
                                          <p:attrName>ppt_x</p:attrName>
                                          <p:attrName>ppt_y</p:attrName>
                                        </p:attrNameLst>
                                      </p:cBhvr>
                                      <p:rCtr x="0" y="2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Cuantitativa</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67</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ctr">
              <a:lnSpc>
                <a:spcPct val="80000"/>
              </a:lnSpc>
              <a:buNone/>
            </a:pPr>
            <a:r>
              <a:rPr lang="es-ES" dirty="0">
                <a:solidFill>
                  <a:schemeClr val="tx1">
                    <a:lumMod val="75000"/>
                    <a:lumOff val="25000"/>
                  </a:schemeClr>
                </a:solidFill>
              </a:rPr>
              <a:t>Pellet vs. Pellet4Android:</a:t>
            </a:r>
          </a:p>
          <a:p>
            <a:pPr lvl="1" algn="just"/>
            <a:r>
              <a:rPr lang="es-ES" sz="3100" dirty="0" smtClean="0">
                <a:solidFill>
                  <a:schemeClr val="tx1">
                    <a:lumMod val="75000"/>
                    <a:lumOff val="25000"/>
                  </a:schemeClr>
                </a:solidFill>
              </a:rPr>
              <a:t>Incrementando </a:t>
            </a:r>
            <a:r>
              <a:rPr lang="es-ES" sz="3100" dirty="0" err="1" smtClean="0">
                <a:solidFill>
                  <a:schemeClr val="tx1">
                    <a:lumMod val="75000"/>
                    <a:lumOff val="25000"/>
                  </a:schemeClr>
                </a:solidFill>
              </a:rPr>
              <a:t>Abox</a:t>
            </a:r>
            <a:endParaRPr lang="es-ES" sz="3100" dirty="0">
              <a:solidFill>
                <a:schemeClr val="tx1">
                  <a:lumMod val="75000"/>
                  <a:lumOff val="25000"/>
                </a:schemeClr>
              </a:solidFill>
            </a:endParaRP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6" name="5 Rectángulo"/>
          <p:cNvSpPr/>
          <p:nvPr/>
        </p:nvSpPr>
        <p:spPr>
          <a:xfrm>
            <a:off x="1259632" y="6543910"/>
            <a:ext cx="6903001" cy="628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327" y="2880890"/>
            <a:ext cx="4871346" cy="3718173"/>
          </a:xfrm>
          <a:prstGeom prst="rect">
            <a:avLst/>
          </a:prstGeom>
        </p:spPr>
      </p:pic>
      <p:sp>
        <p:nvSpPr>
          <p:cNvPr id="13" name="6 Rectángulo redondeado"/>
          <p:cNvSpPr/>
          <p:nvPr/>
        </p:nvSpPr>
        <p:spPr>
          <a:xfrm>
            <a:off x="6040227" y="188640"/>
            <a:ext cx="54799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8272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Cuantitativa</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68</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ctr">
              <a:lnSpc>
                <a:spcPct val="80000"/>
              </a:lnSpc>
              <a:buNone/>
            </a:pPr>
            <a:r>
              <a:rPr lang="es-ES" dirty="0">
                <a:solidFill>
                  <a:schemeClr val="tx1">
                    <a:lumMod val="75000"/>
                    <a:lumOff val="25000"/>
                  </a:schemeClr>
                </a:solidFill>
              </a:rPr>
              <a:t>Pellet vs. Pellet4Android:</a:t>
            </a:r>
          </a:p>
          <a:p>
            <a:pPr lvl="1" algn="just"/>
            <a:r>
              <a:rPr lang="es-ES" sz="3100" dirty="0" smtClean="0">
                <a:solidFill>
                  <a:schemeClr val="tx1">
                    <a:lumMod val="75000"/>
                    <a:lumOff val="25000"/>
                  </a:schemeClr>
                </a:solidFill>
              </a:rPr>
              <a:t>Incrementando </a:t>
            </a:r>
            <a:r>
              <a:rPr lang="es-ES" sz="3100" dirty="0" err="1" smtClean="0">
                <a:solidFill>
                  <a:schemeClr val="tx1">
                    <a:lumMod val="75000"/>
                    <a:lumOff val="25000"/>
                  </a:schemeClr>
                </a:solidFill>
              </a:rPr>
              <a:t>Abox</a:t>
            </a:r>
            <a:endParaRPr lang="es-ES" sz="3100" dirty="0">
              <a:solidFill>
                <a:schemeClr val="tx1">
                  <a:lumMod val="75000"/>
                  <a:lumOff val="25000"/>
                </a:schemeClr>
              </a:solidFill>
            </a:endParaRP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6" name="5 Rectángulo"/>
          <p:cNvSpPr/>
          <p:nvPr/>
        </p:nvSpPr>
        <p:spPr>
          <a:xfrm>
            <a:off x="1259632" y="6543910"/>
            <a:ext cx="6903001" cy="628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327" y="2880890"/>
            <a:ext cx="4871346" cy="3718173"/>
          </a:xfrm>
          <a:prstGeom prst="rect">
            <a:avLst/>
          </a:prstGeom>
        </p:spPr>
      </p:pic>
      <p:sp>
        <p:nvSpPr>
          <p:cNvPr id="10" name="9 Flecha derecha"/>
          <p:cNvSpPr/>
          <p:nvPr/>
        </p:nvSpPr>
        <p:spPr>
          <a:xfrm rot="20533379">
            <a:off x="2030933" y="6105888"/>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 name="10 Flecha derecha"/>
          <p:cNvSpPr/>
          <p:nvPr/>
        </p:nvSpPr>
        <p:spPr>
          <a:xfrm rot="20533379">
            <a:off x="2030938" y="5184408"/>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2" name="11 Rectángulo redondeado"/>
          <p:cNvSpPr/>
          <p:nvPr/>
        </p:nvSpPr>
        <p:spPr>
          <a:xfrm>
            <a:off x="3732364" y="5408488"/>
            <a:ext cx="1008112" cy="97284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3" name="6 Rectángulo redondeado"/>
          <p:cNvSpPr/>
          <p:nvPr/>
        </p:nvSpPr>
        <p:spPr>
          <a:xfrm>
            <a:off x="6040227" y="188640"/>
            <a:ext cx="54799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1619672" y="5110199"/>
            <a:ext cx="720080" cy="307777"/>
          </a:xfrm>
          <a:prstGeom prst="rect">
            <a:avLst/>
          </a:prstGeom>
          <a:noFill/>
        </p:spPr>
        <p:txBody>
          <a:bodyPr wrap="square" rtlCol="0">
            <a:spAutoFit/>
          </a:bodyPr>
          <a:lstStyle/>
          <a:p>
            <a:r>
              <a:rPr lang="es-ES" sz="1400" dirty="0" smtClean="0"/>
              <a:t>59,5 s</a:t>
            </a:r>
            <a:endParaRPr lang="es-ES" sz="1400" dirty="0"/>
          </a:p>
        </p:txBody>
      </p:sp>
      <p:sp>
        <p:nvSpPr>
          <p:cNvPr id="14" name="13 CuadroTexto"/>
          <p:cNvSpPr txBox="1"/>
          <p:nvPr/>
        </p:nvSpPr>
        <p:spPr>
          <a:xfrm>
            <a:off x="1655678" y="6073551"/>
            <a:ext cx="540058" cy="307777"/>
          </a:xfrm>
          <a:prstGeom prst="rect">
            <a:avLst/>
          </a:prstGeom>
          <a:noFill/>
        </p:spPr>
        <p:txBody>
          <a:bodyPr wrap="square" rtlCol="0">
            <a:spAutoFit/>
          </a:bodyPr>
          <a:lstStyle/>
          <a:p>
            <a:r>
              <a:rPr lang="es-ES" sz="1400" dirty="0" smtClean="0"/>
              <a:t>3 s</a:t>
            </a:r>
            <a:endParaRPr lang="es-ES" sz="1400" dirty="0"/>
          </a:p>
        </p:txBody>
      </p:sp>
    </p:spTree>
    <p:extLst>
      <p:ext uri="{BB962C8B-B14F-4D97-AF65-F5344CB8AC3E}">
        <p14:creationId xmlns:p14="http://schemas.microsoft.com/office/powerpoint/2010/main" val="19694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5"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Cuantitativa</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69</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ctr">
              <a:lnSpc>
                <a:spcPct val="80000"/>
              </a:lnSpc>
              <a:buNone/>
            </a:pPr>
            <a:r>
              <a:rPr lang="es-ES" dirty="0">
                <a:solidFill>
                  <a:schemeClr val="tx1">
                    <a:lumMod val="75000"/>
                    <a:lumOff val="25000"/>
                  </a:schemeClr>
                </a:solidFill>
              </a:rPr>
              <a:t>Pellet vs. Pellet4Android:</a:t>
            </a:r>
          </a:p>
          <a:p>
            <a:pPr lvl="1" algn="just"/>
            <a:r>
              <a:rPr lang="es-ES" sz="3100" dirty="0" smtClean="0">
                <a:solidFill>
                  <a:schemeClr val="tx1">
                    <a:lumMod val="75000"/>
                    <a:lumOff val="25000"/>
                  </a:schemeClr>
                </a:solidFill>
              </a:rPr>
              <a:t>Incrementando SWRL</a:t>
            </a:r>
            <a:endParaRPr lang="es-ES" sz="3100" dirty="0">
              <a:solidFill>
                <a:schemeClr val="tx1">
                  <a:lumMod val="75000"/>
                  <a:lumOff val="25000"/>
                </a:schemeClr>
              </a:solidFill>
            </a:endParaRPr>
          </a:p>
          <a:p>
            <a:pPr algn="just"/>
            <a:endParaRPr lang="es-ES" dirty="0" smtClean="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sp>
        <p:nvSpPr>
          <p:cNvPr id="6" name="5 Rectángulo"/>
          <p:cNvSpPr/>
          <p:nvPr/>
        </p:nvSpPr>
        <p:spPr>
          <a:xfrm>
            <a:off x="1259632" y="6543910"/>
            <a:ext cx="6903001" cy="628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493" y="2868587"/>
            <a:ext cx="4791503" cy="3596928"/>
          </a:xfrm>
          <a:prstGeom prst="rect">
            <a:avLst/>
          </a:prstGeom>
        </p:spPr>
      </p:pic>
      <p:sp>
        <p:nvSpPr>
          <p:cNvPr id="7" name="6 Rectángulo redondeado"/>
          <p:cNvSpPr/>
          <p:nvPr/>
        </p:nvSpPr>
        <p:spPr>
          <a:xfrm>
            <a:off x="2699792" y="5157191"/>
            <a:ext cx="1008112" cy="122413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8" name="6 Rectángulo redondeado"/>
          <p:cNvSpPr/>
          <p:nvPr/>
        </p:nvSpPr>
        <p:spPr>
          <a:xfrm>
            <a:off x="6040227" y="188640"/>
            <a:ext cx="62000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5308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Introducción</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algn="ctr">
              <a:buNone/>
            </a:pPr>
            <a:r>
              <a:rPr lang="en-US" dirty="0" smtClean="0">
                <a:solidFill>
                  <a:schemeClr val="tx1">
                    <a:lumMod val="75000"/>
                    <a:lumOff val="25000"/>
                  </a:schemeClr>
                </a:solidFill>
              </a:rPr>
              <a:t>User Interface:</a:t>
            </a:r>
          </a:p>
          <a:p>
            <a:pPr algn="ctr">
              <a:buNone/>
            </a:pPr>
            <a:endParaRPr lang="en-US" sz="2800" dirty="0" smtClean="0">
              <a:solidFill>
                <a:schemeClr val="tx1">
                  <a:lumMod val="75000"/>
                  <a:lumOff val="25000"/>
                </a:schemeClr>
              </a:solidFill>
            </a:endParaRPr>
          </a:p>
          <a:p>
            <a:r>
              <a:rPr lang="en-US" sz="2800" dirty="0">
                <a:solidFill>
                  <a:schemeClr val="tx1">
                    <a:lumMod val="75000"/>
                    <a:lumOff val="25000"/>
                  </a:schemeClr>
                </a:solidFill>
              </a:rPr>
              <a:t>¿</a:t>
            </a:r>
            <a:r>
              <a:rPr lang="en-US" sz="2800" dirty="0" err="1">
                <a:solidFill>
                  <a:schemeClr val="tx1">
                    <a:lumMod val="75000"/>
                    <a:lumOff val="25000"/>
                  </a:schemeClr>
                </a:solidFill>
              </a:rPr>
              <a:t>Qué</a:t>
            </a:r>
            <a:r>
              <a:rPr lang="en-US" sz="2800" dirty="0">
                <a:solidFill>
                  <a:schemeClr val="tx1">
                    <a:lumMod val="75000"/>
                    <a:lumOff val="25000"/>
                  </a:schemeClr>
                </a:solidFill>
              </a:rPr>
              <a:t> </a:t>
            </a:r>
            <a:r>
              <a:rPr lang="en-US" sz="2800" dirty="0" err="1">
                <a:solidFill>
                  <a:schemeClr val="tx1">
                    <a:lumMod val="75000"/>
                    <a:lumOff val="25000"/>
                  </a:schemeClr>
                </a:solidFill>
              </a:rPr>
              <a:t>entendemos</a:t>
            </a:r>
            <a:r>
              <a:rPr lang="en-US" sz="2800" dirty="0">
                <a:solidFill>
                  <a:schemeClr val="tx1">
                    <a:lumMod val="75000"/>
                    <a:lumOff val="25000"/>
                  </a:schemeClr>
                </a:solidFill>
              </a:rPr>
              <a:t> </a:t>
            </a:r>
            <a:r>
              <a:rPr lang="en-US" sz="2800" dirty="0" err="1">
                <a:solidFill>
                  <a:schemeClr val="tx1">
                    <a:lumMod val="75000"/>
                    <a:lumOff val="25000"/>
                  </a:schemeClr>
                </a:solidFill>
              </a:rPr>
              <a:t>por</a:t>
            </a:r>
            <a:r>
              <a:rPr lang="en-US" sz="2800" dirty="0">
                <a:solidFill>
                  <a:schemeClr val="tx1">
                    <a:lumMod val="75000"/>
                    <a:lumOff val="25000"/>
                  </a:schemeClr>
                </a:solidFill>
              </a:rPr>
              <a:t> </a:t>
            </a:r>
            <a:r>
              <a:rPr lang="en-US" sz="2800" dirty="0" err="1">
                <a:solidFill>
                  <a:schemeClr val="tx1">
                    <a:lumMod val="75000"/>
                    <a:lumOff val="25000"/>
                  </a:schemeClr>
                </a:solidFill>
              </a:rPr>
              <a:t>interfaz</a:t>
            </a:r>
            <a:r>
              <a:rPr lang="en-US" sz="2800" dirty="0">
                <a:solidFill>
                  <a:schemeClr val="tx1">
                    <a:lumMod val="75000"/>
                    <a:lumOff val="25000"/>
                  </a:schemeClr>
                </a:solidFill>
              </a:rPr>
              <a:t> de </a:t>
            </a:r>
            <a:r>
              <a:rPr lang="en-US" sz="2800" dirty="0" err="1">
                <a:solidFill>
                  <a:schemeClr val="tx1">
                    <a:lumMod val="75000"/>
                    <a:lumOff val="25000"/>
                  </a:schemeClr>
                </a:solidFill>
              </a:rPr>
              <a:t>usuario</a:t>
            </a:r>
            <a:r>
              <a:rPr lang="en-US" sz="2800" dirty="0">
                <a:solidFill>
                  <a:schemeClr val="tx1">
                    <a:lumMod val="75000"/>
                    <a:lumOff val="25000"/>
                  </a:schemeClr>
                </a:solidFill>
              </a:rPr>
              <a:t> </a:t>
            </a:r>
            <a:r>
              <a:rPr lang="en-US" sz="2800" dirty="0" smtClean="0">
                <a:solidFill>
                  <a:schemeClr val="tx1">
                    <a:lumMod val="75000"/>
                    <a:lumOff val="25000"/>
                  </a:schemeClr>
                </a:solidFill>
              </a:rPr>
              <a:t>?</a:t>
            </a:r>
            <a:endParaRPr lang="en-US" sz="2800" dirty="0">
              <a:solidFill>
                <a:schemeClr val="tx1">
                  <a:lumMod val="75000"/>
                  <a:lumOff val="25000"/>
                </a:schemeClr>
              </a:solidFill>
            </a:endParaRPr>
          </a:p>
          <a:p>
            <a:r>
              <a:rPr lang="en-US" sz="2800" dirty="0" err="1" smtClean="0">
                <a:solidFill>
                  <a:schemeClr val="tx1">
                    <a:lumMod val="75000"/>
                    <a:lumOff val="25000"/>
                  </a:schemeClr>
                </a:solidFill>
              </a:rPr>
              <a:t>Pensando</a:t>
            </a:r>
            <a:r>
              <a:rPr lang="en-US" sz="2800" dirty="0" smtClean="0">
                <a:solidFill>
                  <a:schemeClr val="tx1">
                    <a:lumMod val="75000"/>
                    <a:lumOff val="25000"/>
                  </a:schemeClr>
                </a:solidFill>
              </a:rPr>
              <a:t> </a:t>
            </a:r>
            <a:r>
              <a:rPr lang="en-US" sz="2800" dirty="0" err="1" smtClean="0">
                <a:solidFill>
                  <a:schemeClr val="tx1">
                    <a:lumMod val="75000"/>
                    <a:lumOff val="25000"/>
                  </a:schemeClr>
                </a:solidFill>
              </a:rPr>
              <a:t>en</a:t>
            </a:r>
            <a:r>
              <a:rPr lang="en-US" sz="2800" dirty="0" smtClean="0">
                <a:solidFill>
                  <a:schemeClr val="tx1">
                    <a:lumMod val="75000"/>
                    <a:lumOff val="25000"/>
                  </a:schemeClr>
                </a:solidFill>
              </a:rPr>
              <a:t> un </a:t>
            </a:r>
            <a:r>
              <a:rPr lang="en-US" sz="2800" dirty="0" err="1" smtClean="0">
                <a:solidFill>
                  <a:schemeClr val="tx1">
                    <a:lumMod val="75000"/>
                    <a:lumOff val="25000"/>
                  </a:schemeClr>
                </a:solidFill>
              </a:rPr>
              <a:t>ejemplo</a:t>
            </a:r>
            <a:r>
              <a:rPr lang="en-US" sz="2800" dirty="0" smtClean="0">
                <a:solidFill>
                  <a:schemeClr val="tx1">
                    <a:lumMod val="75000"/>
                    <a:lumOff val="25000"/>
                  </a:schemeClr>
                </a:solidFill>
              </a:rPr>
              <a:t> </a:t>
            </a:r>
            <a:r>
              <a:rPr lang="en-US" sz="2800" dirty="0" err="1" smtClean="0">
                <a:solidFill>
                  <a:schemeClr val="tx1">
                    <a:lumMod val="75000"/>
                    <a:lumOff val="25000"/>
                  </a:schemeClr>
                </a:solidFill>
              </a:rPr>
              <a:t>práctico</a:t>
            </a:r>
            <a:r>
              <a:rPr lang="en-US" sz="2800" dirty="0" smtClean="0">
                <a:solidFill>
                  <a:schemeClr val="tx1">
                    <a:lumMod val="75000"/>
                    <a:lumOff val="25000"/>
                  </a:schemeClr>
                </a:solidFill>
              </a:rPr>
              <a:t>: </a:t>
            </a:r>
            <a:r>
              <a:rPr lang="en-US" sz="2800" dirty="0" err="1">
                <a:solidFill>
                  <a:schemeClr val="tx1">
                    <a:lumMod val="75000"/>
                    <a:lumOff val="25000"/>
                  </a:schemeClr>
                </a:solidFill>
              </a:rPr>
              <a:t>una</a:t>
            </a:r>
            <a:r>
              <a:rPr lang="en-US" sz="2800" dirty="0">
                <a:solidFill>
                  <a:schemeClr val="tx1">
                    <a:lumMod val="75000"/>
                    <a:lumOff val="25000"/>
                  </a:schemeClr>
                </a:solidFill>
              </a:rPr>
              <a:t> </a:t>
            </a:r>
            <a:r>
              <a:rPr lang="en-US" sz="2800" dirty="0" err="1">
                <a:solidFill>
                  <a:schemeClr val="tx1">
                    <a:lumMod val="75000"/>
                    <a:lumOff val="25000"/>
                  </a:schemeClr>
                </a:solidFill>
              </a:rPr>
              <a:t>entidad</a:t>
            </a:r>
            <a:r>
              <a:rPr lang="en-US" sz="2800" dirty="0">
                <a:solidFill>
                  <a:schemeClr val="tx1">
                    <a:lumMod val="75000"/>
                    <a:lumOff val="25000"/>
                  </a:schemeClr>
                </a:solidFill>
              </a:rPr>
              <a:t> software (de </a:t>
            </a:r>
            <a:r>
              <a:rPr lang="en-US" sz="2800" dirty="0" err="1">
                <a:solidFill>
                  <a:schemeClr val="tx1">
                    <a:lumMod val="75000"/>
                    <a:lumOff val="25000"/>
                  </a:schemeClr>
                </a:solidFill>
              </a:rPr>
              <a:t>escritorio</a:t>
            </a:r>
            <a:r>
              <a:rPr lang="en-US" sz="2800" dirty="0">
                <a:solidFill>
                  <a:schemeClr val="tx1">
                    <a:lumMod val="75000"/>
                    <a:lumOff val="25000"/>
                  </a:schemeClr>
                </a:solidFill>
              </a:rPr>
              <a:t>, </a:t>
            </a:r>
            <a:r>
              <a:rPr lang="en-US" sz="2800" dirty="0" err="1">
                <a:solidFill>
                  <a:schemeClr val="tx1">
                    <a:lumMod val="75000"/>
                    <a:lumOff val="25000"/>
                  </a:schemeClr>
                </a:solidFill>
              </a:rPr>
              <a:t>móvil</a:t>
            </a:r>
            <a:r>
              <a:rPr lang="en-US" sz="2800" dirty="0">
                <a:solidFill>
                  <a:schemeClr val="tx1">
                    <a:lumMod val="75000"/>
                    <a:lumOff val="25000"/>
                  </a:schemeClr>
                </a:solidFill>
              </a:rPr>
              <a:t>, web…)</a:t>
            </a:r>
          </a:p>
          <a:p>
            <a:pPr algn="ctr">
              <a:buNone/>
            </a:pPr>
            <a:endParaRPr lang="en-US" dirty="0" smtClean="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pPr algn="ctr">
              <a:buNone/>
            </a:pPr>
            <a:endParaRPr lang="en-US" dirty="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a:t>
            </a:fld>
            <a:endParaRPr lang="es-ES" dirty="0"/>
          </a:p>
        </p:txBody>
      </p:sp>
      <p:sp>
        <p:nvSpPr>
          <p:cNvPr id="6" name="5 Elipse"/>
          <p:cNvSpPr/>
          <p:nvPr/>
        </p:nvSpPr>
        <p:spPr>
          <a:xfrm>
            <a:off x="2699792" y="4114332"/>
            <a:ext cx="4032448" cy="2771052"/>
          </a:xfrm>
          <a:prstGeom prst="ellipse">
            <a:avLst/>
          </a:prstGeom>
          <a:solidFill>
            <a:schemeClr val="accent1">
              <a:lumMod val="20000"/>
              <a:lumOff val="80000"/>
              <a:alpha val="5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s-ES" b="1" dirty="0">
                <a:solidFill>
                  <a:schemeClr val="bg1">
                    <a:lumMod val="50000"/>
                  </a:schemeClr>
                </a:solidFill>
              </a:rPr>
              <a:t>Interfaz de usuario</a:t>
            </a:r>
          </a:p>
        </p:txBody>
      </p:sp>
      <p:sp>
        <p:nvSpPr>
          <p:cNvPr id="7" name="6 Elipse"/>
          <p:cNvSpPr/>
          <p:nvPr/>
        </p:nvSpPr>
        <p:spPr>
          <a:xfrm>
            <a:off x="3262459" y="4867904"/>
            <a:ext cx="2907114" cy="1997734"/>
          </a:xfrm>
          <a:prstGeom prst="ellipse">
            <a:avLst/>
          </a:prstGeom>
          <a:solidFill>
            <a:schemeClr val="accent2">
              <a:lumMod val="20000"/>
              <a:lumOff val="80000"/>
              <a:alpha val="50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s-ES" b="1" dirty="0">
                <a:solidFill>
                  <a:schemeClr val="bg1">
                    <a:lumMod val="50000"/>
                  </a:schemeClr>
                </a:solidFill>
              </a:rPr>
              <a:t>Funcionalidad</a:t>
            </a:r>
          </a:p>
        </p:txBody>
      </p:sp>
      <p:sp>
        <p:nvSpPr>
          <p:cNvPr id="8" name="7 Elipse"/>
          <p:cNvSpPr/>
          <p:nvPr/>
        </p:nvSpPr>
        <p:spPr>
          <a:xfrm>
            <a:off x="3872015" y="5684275"/>
            <a:ext cx="1688002" cy="1159974"/>
          </a:xfrm>
          <a:prstGeom prst="ellipse">
            <a:avLst/>
          </a:prstGeom>
          <a:solidFill>
            <a:schemeClr val="accent3">
              <a:lumMod val="20000"/>
              <a:lumOff val="80000"/>
              <a:alpha val="50000"/>
            </a:schemeClr>
          </a:solid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s-ES" b="1" dirty="0">
                <a:solidFill>
                  <a:schemeClr val="bg1">
                    <a:lumMod val="50000"/>
                  </a:schemeClr>
                </a:solidFill>
              </a:rPr>
              <a:t>Datos</a:t>
            </a:r>
          </a:p>
        </p:txBody>
      </p:sp>
      <p:sp>
        <p:nvSpPr>
          <p:cNvPr id="10" name="4 Rectángulo redondeado"/>
          <p:cNvSpPr/>
          <p:nvPr/>
        </p:nvSpPr>
        <p:spPr>
          <a:xfrm>
            <a:off x="-507" y="188640"/>
            <a:ext cx="45770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68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Imhotep</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70</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just"/>
            <a:r>
              <a:rPr lang="es-ES" dirty="0" err="1" smtClean="0">
                <a:solidFill>
                  <a:schemeClr val="tx1">
                    <a:lumMod val="75000"/>
                    <a:lumOff val="25000"/>
                  </a:schemeClr>
                </a:solidFill>
              </a:rPr>
              <a:t>Imhotep</a:t>
            </a:r>
            <a:r>
              <a:rPr lang="es-ES" dirty="0" smtClean="0">
                <a:solidFill>
                  <a:schemeClr val="tx1">
                    <a:lumMod val="75000"/>
                    <a:lumOff val="25000"/>
                  </a:schemeClr>
                </a:solidFill>
              </a:rPr>
              <a:t>: Plataforma para la adaptación de interfaces de usuario</a:t>
            </a:r>
          </a:p>
          <a:p>
            <a:pPr algn="just"/>
            <a:endParaRPr lang="es-ES" dirty="0" smtClean="0">
              <a:solidFill>
                <a:schemeClr val="tx1">
                  <a:lumMod val="75000"/>
                  <a:lumOff val="25000"/>
                </a:schemeClr>
              </a:solidFill>
            </a:endParaRPr>
          </a:p>
          <a:p>
            <a:endParaRPr lang="es-ES" dirty="0"/>
          </a:p>
        </p:txBody>
      </p:sp>
      <p:pic>
        <p:nvPicPr>
          <p:cNvPr id="5" name="Picture 4"/>
          <p:cNvPicPr>
            <a:picLocks noChangeAspect="1"/>
          </p:cNvPicPr>
          <p:nvPr/>
        </p:nvPicPr>
        <p:blipFill>
          <a:blip r:embed="rId3"/>
          <a:stretch>
            <a:fillRect/>
          </a:stretch>
        </p:blipFill>
        <p:spPr>
          <a:xfrm>
            <a:off x="59999" y="2630834"/>
            <a:ext cx="4241529" cy="2075073"/>
          </a:xfrm>
          <a:prstGeom prst="rect">
            <a:avLst/>
          </a:prstGeom>
        </p:spPr>
      </p:pic>
      <p:pic>
        <p:nvPicPr>
          <p:cNvPr id="6" name="Picture 5"/>
          <p:cNvPicPr>
            <a:picLocks noChangeAspect="1"/>
          </p:cNvPicPr>
          <p:nvPr/>
        </p:nvPicPr>
        <p:blipFill>
          <a:blip r:embed="rId4"/>
          <a:stretch>
            <a:fillRect/>
          </a:stretch>
        </p:blipFill>
        <p:spPr>
          <a:xfrm>
            <a:off x="5076056" y="2420888"/>
            <a:ext cx="3723819" cy="2364356"/>
          </a:xfrm>
          <a:prstGeom prst="rect">
            <a:avLst/>
          </a:prstGeom>
        </p:spPr>
      </p:pic>
      <p:pic>
        <p:nvPicPr>
          <p:cNvPr id="7" name="Picture 6"/>
          <p:cNvPicPr>
            <a:picLocks noChangeAspect="1"/>
          </p:cNvPicPr>
          <p:nvPr/>
        </p:nvPicPr>
        <p:blipFill>
          <a:blip r:embed="rId5"/>
          <a:stretch>
            <a:fillRect/>
          </a:stretch>
        </p:blipFill>
        <p:spPr>
          <a:xfrm>
            <a:off x="2243853" y="4734516"/>
            <a:ext cx="4656294" cy="2054954"/>
          </a:xfrm>
          <a:prstGeom prst="rect">
            <a:avLst/>
          </a:prstGeom>
        </p:spPr>
      </p:pic>
      <p:sp>
        <p:nvSpPr>
          <p:cNvPr id="3" name="2 Elipse"/>
          <p:cNvSpPr/>
          <p:nvPr/>
        </p:nvSpPr>
        <p:spPr>
          <a:xfrm>
            <a:off x="5220072" y="2486818"/>
            <a:ext cx="576064" cy="36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3" name="6 Rectángulo redondeado"/>
          <p:cNvSpPr/>
          <p:nvPr/>
        </p:nvSpPr>
        <p:spPr>
          <a:xfrm>
            <a:off x="6040227" y="188640"/>
            <a:ext cx="76402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5477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Imhotep</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71</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ctr">
              <a:lnSpc>
                <a:spcPct val="80000"/>
              </a:lnSpc>
              <a:buNone/>
            </a:pPr>
            <a:r>
              <a:rPr lang="es-ES" dirty="0" err="1" smtClean="0">
                <a:solidFill>
                  <a:schemeClr val="tx1">
                    <a:lumMod val="75000"/>
                    <a:lumOff val="25000"/>
                  </a:schemeClr>
                </a:solidFill>
              </a:rPr>
              <a:t>AssistedCity</a:t>
            </a:r>
            <a:r>
              <a:rPr lang="es-ES" dirty="0" smtClean="0">
                <a:solidFill>
                  <a:schemeClr val="tx1">
                    <a:lumMod val="75000"/>
                    <a:lumOff val="25000"/>
                  </a:schemeClr>
                </a:solidFill>
              </a:rPr>
              <a:t> (</a:t>
            </a:r>
            <a:r>
              <a:rPr lang="es-ES" dirty="0" err="1" smtClean="0">
                <a:solidFill>
                  <a:schemeClr val="tx1">
                    <a:lumMod val="75000"/>
                    <a:lumOff val="25000"/>
                  </a:schemeClr>
                </a:solidFill>
              </a:rPr>
              <a:t>Imhotep</a:t>
            </a:r>
            <a:r>
              <a:rPr lang="es-ES" dirty="0" smtClean="0">
                <a:solidFill>
                  <a:schemeClr val="tx1">
                    <a:lumMod val="75000"/>
                    <a:lumOff val="25000"/>
                  </a:schemeClr>
                </a:solidFill>
              </a:rPr>
              <a:t>)</a:t>
            </a:r>
            <a:endParaRPr lang="es-ES" dirty="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116" y="2204864"/>
            <a:ext cx="5485768" cy="4149080"/>
          </a:xfrm>
          <a:prstGeom prst="rect">
            <a:avLst/>
          </a:prstGeom>
        </p:spPr>
      </p:pic>
      <p:sp>
        <p:nvSpPr>
          <p:cNvPr id="8" name="6 Rectángulo redondeado"/>
          <p:cNvSpPr/>
          <p:nvPr/>
        </p:nvSpPr>
        <p:spPr>
          <a:xfrm>
            <a:off x="6040227" y="188640"/>
            <a:ext cx="90803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371575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a:t>
            </a:r>
            <a:r>
              <a:rPr lang="es-ES" b="1" dirty="0" smtClean="0"/>
              <a:t>:</a:t>
            </a:r>
            <a:r>
              <a:rPr lang="es-ES" b="1" dirty="0" smtClean="0">
                <a:solidFill>
                  <a:srgbClr val="FF0000"/>
                </a:solidFill>
              </a:rPr>
              <a:t> </a:t>
            </a:r>
            <a:r>
              <a:rPr lang="es-ES" b="1" dirty="0" err="1" smtClean="0"/>
              <a:t>Imhotep</a:t>
            </a:r>
            <a:r>
              <a:rPr lang="es-ES" b="1" dirty="0" smtClean="0"/>
              <a:t> vs. </a:t>
            </a:r>
            <a:r>
              <a:rPr lang="es-ES" b="1" dirty="0" err="1" smtClean="0"/>
              <a:t>AdaptUI</a:t>
            </a:r>
            <a:endParaRPr lang="es-ES" b="1"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72</a:t>
            </a:fld>
            <a:endParaRPr lang="es-ES"/>
          </a:p>
        </p:txBody>
      </p:sp>
      <p:grpSp>
        <p:nvGrpSpPr>
          <p:cNvPr id="11" name="Group 10"/>
          <p:cNvGrpSpPr/>
          <p:nvPr/>
        </p:nvGrpSpPr>
        <p:grpSpPr>
          <a:xfrm>
            <a:off x="0" y="2348880"/>
            <a:ext cx="5796136" cy="3528392"/>
            <a:chOff x="0" y="2780928"/>
            <a:chExt cx="5220072" cy="3460328"/>
          </a:xfrm>
        </p:grpSpPr>
        <p:pic>
          <p:nvPicPr>
            <p:cNvPr id="3" name="Picture 2"/>
            <p:cNvPicPr>
              <a:picLocks noChangeAspect="1"/>
            </p:cNvPicPr>
            <p:nvPr/>
          </p:nvPicPr>
          <p:blipFill>
            <a:blip r:embed="rId3"/>
            <a:stretch>
              <a:fillRect/>
            </a:stretch>
          </p:blipFill>
          <p:spPr>
            <a:xfrm>
              <a:off x="0" y="2780928"/>
              <a:ext cx="5175681" cy="2637284"/>
            </a:xfrm>
            <a:prstGeom prst="rect">
              <a:avLst/>
            </a:prstGeom>
          </p:spPr>
        </p:pic>
        <p:pic>
          <p:nvPicPr>
            <p:cNvPr id="10" name="Picture 9"/>
            <p:cNvPicPr>
              <a:picLocks noChangeAspect="1"/>
            </p:cNvPicPr>
            <p:nvPr/>
          </p:nvPicPr>
          <p:blipFill>
            <a:blip r:embed="rId4"/>
            <a:stretch>
              <a:fillRect/>
            </a:stretch>
          </p:blipFill>
          <p:spPr>
            <a:xfrm>
              <a:off x="52520" y="5318921"/>
              <a:ext cx="5167552" cy="922335"/>
            </a:xfrm>
            <a:prstGeom prst="rect">
              <a:avLst/>
            </a:prstGeom>
          </p:spPr>
        </p:pic>
      </p:grpSp>
      <p:sp>
        <p:nvSpPr>
          <p:cNvPr id="5" name="4 Elipse"/>
          <p:cNvSpPr/>
          <p:nvPr/>
        </p:nvSpPr>
        <p:spPr>
          <a:xfrm>
            <a:off x="4211960" y="4221088"/>
            <a:ext cx="1534886" cy="4320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pic>
        <p:nvPicPr>
          <p:cNvPr id="12" name="Picture 11"/>
          <p:cNvPicPr>
            <a:picLocks noChangeAspect="1"/>
          </p:cNvPicPr>
          <p:nvPr/>
        </p:nvPicPr>
        <p:blipFill>
          <a:blip r:embed="rId5"/>
          <a:stretch>
            <a:fillRect/>
          </a:stretch>
        </p:blipFill>
        <p:spPr>
          <a:xfrm>
            <a:off x="2915816" y="2808659"/>
            <a:ext cx="5998256" cy="3256906"/>
          </a:xfrm>
          <a:prstGeom prst="rect">
            <a:avLst/>
          </a:prstGeom>
        </p:spPr>
      </p:pic>
      <p:sp>
        <p:nvSpPr>
          <p:cNvPr id="6" name="5 Rectángulo redondeado"/>
          <p:cNvSpPr/>
          <p:nvPr/>
        </p:nvSpPr>
        <p:spPr>
          <a:xfrm>
            <a:off x="6084168" y="4293096"/>
            <a:ext cx="2448272" cy="28803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9" name="2 Marcador de contenido"/>
          <p:cNvSpPr>
            <a:spLocks noGrp="1"/>
          </p:cNvSpPr>
          <p:nvPr>
            <p:ph idx="1"/>
          </p:nvPr>
        </p:nvSpPr>
        <p:spPr>
          <a:xfrm>
            <a:off x="457200" y="1340768"/>
            <a:ext cx="3034680" cy="4525963"/>
          </a:xfrm>
        </p:spPr>
        <p:txBody>
          <a:bodyPr>
            <a:normAutofit/>
          </a:bodyPr>
          <a:lstStyle/>
          <a:p>
            <a:pPr algn="ctr">
              <a:lnSpc>
                <a:spcPct val="80000"/>
              </a:lnSpc>
              <a:buNone/>
            </a:pPr>
            <a:r>
              <a:rPr lang="es-ES" sz="3600" dirty="0" err="1" smtClean="0">
                <a:solidFill>
                  <a:schemeClr val="tx1">
                    <a:lumMod val="75000"/>
                    <a:lumOff val="25000"/>
                  </a:schemeClr>
                </a:solidFill>
              </a:rPr>
              <a:t>AssistedCity</a:t>
            </a:r>
            <a:r>
              <a:rPr lang="es-ES" sz="3600" dirty="0" smtClean="0">
                <a:solidFill>
                  <a:schemeClr val="tx1">
                    <a:lumMod val="75000"/>
                    <a:lumOff val="25000"/>
                  </a:schemeClr>
                </a:solidFill>
              </a:rPr>
              <a:t> </a:t>
            </a:r>
          </a:p>
          <a:p>
            <a:pPr algn="ctr">
              <a:lnSpc>
                <a:spcPct val="80000"/>
              </a:lnSpc>
              <a:buNone/>
            </a:pPr>
            <a:r>
              <a:rPr lang="es-ES" sz="3600" dirty="0" smtClean="0">
                <a:solidFill>
                  <a:schemeClr val="tx1">
                    <a:lumMod val="75000"/>
                    <a:lumOff val="25000"/>
                  </a:schemeClr>
                </a:solidFill>
              </a:rPr>
              <a:t>(</a:t>
            </a:r>
            <a:r>
              <a:rPr lang="es-ES" sz="3600" dirty="0" err="1">
                <a:solidFill>
                  <a:schemeClr val="tx1">
                    <a:lumMod val="75000"/>
                    <a:lumOff val="25000"/>
                  </a:schemeClr>
                </a:solidFill>
              </a:rPr>
              <a:t>Imhotep</a:t>
            </a:r>
            <a:r>
              <a:rPr lang="es-ES" sz="3600" dirty="0" smtClean="0">
                <a:solidFill>
                  <a:schemeClr val="tx1">
                    <a:lumMod val="75000"/>
                    <a:lumOff val="25000"/>
                  </a:schemeClr>
                </a:solidFill>
              </a:rPr>
              <a:t>)</a:t>
            </a:r>
            <a:endParaRPr lang="es-ES" sz="3600" dirty="0">
              <a:solidFill>
                <a:schemeClr val="tx1">
                  <a:lumMod val="75000"/>
                  <a:lumOff val="25000"/>
                </a:schemeClr>
              </a:solidFill>
            </a:endParaRPr>
          </a:p>
          <a:p>
            <a:pPr algn="ctr"/>
            <a:endParaRPr lang="es-ES" dirty="0"/>
          </a:p>
        </p:txBody>
      </p:sp>
      <p:sp>
        <p:nvSpPr>
          <p:cNvPr id="14" name="6 Rectángulo redondeado"/>
          <p:cNvSpPr/>
          <p:nvPr/>
        </p:nvSpPr>
        <p:spPr>
          <a:xfrm>
            <a:off x="6040227" y="188640"/>
            <a:ext cx="105205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2 Marcador de contenido"/>
          <p:cNvSpPr txBox="1">
            <a:spLocks/>
          </p:cNvSpPr>
          <p:nvPr/>
        </p:nvSpPr>
        <p:spPr>
          <a:xfrm>
            <a:off x="5220072" y="1340768"/>
            <a:ext cx="346672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80000"/>
              </a:lnSpc>
              <a:buFont typeface="Arial" pitchFamily="34" charset="0"/>
              <a:buNone/>
            </a:pPr>
            <a:r>
              <a:rPr lang="es-ES" sz="3600" dirty="0" err="1" smtClean="0">
                <a:solidFill>
                  <a:schemeClr val="tx1">
                    <a:lumMod val="75000"/>
                    <a:lumOff val="25000"/>
                  </a:schemeClr>
                </a:solidFill>
              </a:rPr>
              <a:t>AssistedCity</a:t>
            </a:r>
            <a:r>
              <a:rPr lang="es-ES" sz="3600" dirty="0" smtClean="0">
                <a:solidFill>
                  <a:schemeClr val="tx1">
                    <a:lumMod val="75000"/>
                    <a:lumOff val="25000"/>
                  </a:schemeClr>
                </a:solidFill>
              </a:rPr>
              <a:t> (</a:t>
            </a:r>
            <a:r>
              <a:rPr lang="es-ES" sz="3600" dirty="0" err="1" smtClean="0">
                <a:solidFill>
                  <a:schemeClr val="tx1">
                    <a:lumMod val="75000"/>
                    <a:lumOff val="25000"/>
                  </a:schemeClr>
                </a:solidFill>
              </a:rPr>
              <a:t>AdaptUI</a:t>
            </a:r>
            <a:r>
              <a:rPr lang="es-ES" sz="3600" dirty="0" smtClean="0">
                <a:solidFill>
                  <a:schemeClr val="tx1">
                    <a:lumMod val="75000"/>
                    <a:lumOff val="25000"/>
                  </a:schemeClr>
                </a:solidFill>
              </a:rPr>
              <a:t>)</a:t>
            </a:r>
          </a:p>
          <a:p>
            <a:endParaRPr lang="es-ES" dirty="0"/>
          </a:p>
        </p:txBody>
      </p:sp>
    </p:spTree>
    <p:extLst>
      <p:ext uri="{BB962C8B-B14F-4D97-AF65-F5344CB8AC3E}">
        <p14:creationId xmlns:p14="http://schemas.microsoft.com/office/powerpoint/2010/main" val="425732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Imhotep</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73</a:t>
            </a:fld>
            <a:endParaRPr lang="es-ES"/>
          </a:p>
        </p:txBody>
      </p:sp>
      <p:sp>
        <p:nvSpPr>
          <p:cNvPr id="9" name="2 Marcador de contenido"/>
          <p:cNvSpPr>
            <a:spLocks noGrp="1"/>
          </p:cNvSpPr>
          <p:nvPr>
            <p:ph idx="1"/>
          </p:nvPr>
        </p:nvSpPr>
        <p:spPr>
          <a:xfrm>
            <a:off x="457200" y="1268760"/>
            <a:ext cx="8229600" cy="4857403"/>
          </a:xfrm>
        </p:spPr>
        <p:txBody>
          <a:bodyPr>
            <a:normAutofit/>
          </a:bodyPr>
          <a:lstStyle/>
          <a:p>
            <a:pPr algn="ctr">
              <a:lnSpc>
                <a:spcPct val="80000"/>
              </a:lnSpc>
              <a:buNone/>
            </a:pPr>
            <a:r>
              <a:rPr lang="es-ES" dirty="0" err="1" smtClean="0">
                <a:solidFill>
                  <a:schemeClr val="tx1">
                    <a:lumMod val="75000"/>
                    <a:lumOff val="25000"/>
                  </a:schemeClr>
                </a:solidFill>
              </a:rPr>
              <a:t>AssistedCity</a:t>
            </a:r>
            <a:r>
              <a:rPr lang="es-ES" dirty="0" smtClean="0">
                <a:solidFill>
                  <a:schemeClr val="tx1">
                    <a:lumMod val="75000"/>
                    <a:lumOff val="25000"/>
                  </a:schemeClr>
                </a:solidFill>
              </a:rPr>
              <a:t>                    </a:t>
            </a:r>
            <a:r>
              <a:rPr lang="es-ES" dirty="0" err="1" smtClean="0">
                <a:solidFill>
                  <a:schemeClr val="tx1">
                    <a:lumMod val="75000"/>
                    <a:lumOff val="25000"/>
                  </a:schemeClr>
                </a:solidFill>
              </a:rPr>
              <a:t>AssistedCity</a:t>
            </a:r>
            <a:r>
              <a:rPr lang="es-ES" dirty="0" smtClean="0">
                <a:solidFill>
                  <a:schemeClr val="tx1">
                    <a:lumMod val="75000"/>
                    <a:lumOff val="25000"/>
                  </a:schemeClr>
                </a:solidFill>
              </a:rPr>
              <a:t> </a:t>
            </a:r>
          </a:p>
          <a:p>
            <a:pPr algn="ctr">
              <a:lnSpc>
                <a:spcPct val="80000"/>
              </a:lnSpc>
              <a:buNone/>
            </a:pPr>
            <a:r>
              <a:rPr lang="es-ES" dirty="0" smtClean="0">
                <a:solidFill>
                  <a:schemeClr val="tx1">
                    <a:lumMod val="75000"/>
                    <a:lumOff val="25000"/>
                  </a:schemeClr>
                </a:solidFill>
              </a:rPr>
              <a:t>(</a:t>
            </a:r>
            <a:r>
              <a:rPr lang="es-ES" dirty="0" err="1">
                <a:solidFill>
                  <a:schemeClr val="tx1">
                    <a:lumMod val="75000"/>
                    <a:lumOff val="25000"/>
                  </a:schemeClr>
                </a:solidFill>
              </a:rPr>
              <a:t>Imhotep</a:t>
            </a:r>
            <a:r>
              <a:rPr lang="es-ES" dirty="0" smtClean="0">
                <a:solidFill>
                  <a:schemeClr val="tx1">
                    <a:lumMod val="75000"/>
                    <a:lumOff val="25000"/>
                  </a:schemeClr>
                </a:solidFill>
              </a:rPr>
              <a:t>)                        </a:t>
            </a:r>
            <a:r>
              <a:rPr lang="es-ES" dirty="0">
                <a:solidFill>
                  <a:schemeClr val="tx1">
                    <a:lumMod val="75000"/>
                    <a:lumOff val="25000"/>
                  </a:schemeClr>
                </a:solidFill>
              </a:rPr>
              <a:t>(</a:t>
            </a:r>
            <a:r>
              <a:rPr lang="es-ES" dirty="0" err="1" smtClean="0">
                <a:solidFill>
                  <a:schemeClr val="tx1">
                    <a:lumMod val="75000"/>
                    <a:lumOff val="25000"/>
                  </a:schemeClr>
                </a:solidFill>
              </a:rPr>
              <a:t>AdaptUI</a:t>
            </a:r>
            <a:r>
              <a:rPr lang="es-ES" dirty="0" smtClean="0">
                <a:solidFill>
                  <a:schemeClr val="tx1">
                    <a:lumMod val="75000"/>
                    <a:lumOff val="25000"/>
                  </a:schemeClr>
                </a:solidFill>
              </a:rPr>
              <a:t>)</a:t>
            </a:r>
            <a:endParaRPr lang="es-ES" dirty="0">
              <a:solidFill>
                <a:schemeClr val="tx1">
                  <a:lumMod val="75000"/>
                  <a:lumOff val="25000"/>
                </a:schemeClr>
              </a:solidFill>
            </a:endParaRPr>
          </a:p>
          <a:p>
            <a:pPr algn="just"/>
            <a:endParaRPr lang="es-ES" dirty="0" smtClean="0">
              <a:solidFill>
                <a:schemeClr val="tx1">
                  <a:lumMod val="75000"/>
                  <a:lumOff val="25000"/>
                </a:schemeClr>
              </a:solidFill>
            </a:endParaRPr>
          </a:p>
          <a:p>
            <a:endParaRPr lang="es-ES" dirty="0"/>
          </a:p>
        </p:txBody>
      </p:sp>
      <p:pic>
        <p:nvPicPr>
          <p:cNvPr id="3" name="Picture 2"/>
          <p:cNvPicPr>
            <a:picLocks noChangeAspect="1"/>
          </p:cNvPicPr>
          <p:nvPr/>
        </p:nvPicPr>
        <p:blipFill>
          <a:blip r:embed="rId3"/>
          <a:stretch>
            <a:fillRect/>
          </a:stretch>
        </p:blipFill>
        <p:spPr>
          <a:xfrm>
            <a:off x="763874" y="2204864"/>
            <a:ext cx="7616251" cy="4470400"/>
          </a:xfrm>
          <a:prstGeom prst="rect">
            <a:avLst/>
          </a:prstGeom>
        </p:spPr>
      </p:pic>
      <p:sp>
        <p:nvSpPr>
          <p:cNvPr id="11" name="10 Rectángulo"/>
          <p:cNvSpPr/>
          <p:nvPr/>
        </p:nvSpPr>
        <p:spPr>
          <a:xfrm>
            <a:off x="4572000" y="2204864"/>
            <a:ext cx="3808125" cy="447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13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953" y="2313216"/>
            <a:ext cx="3740218" cy="4253696"/>
          </a:xfrm>
          <a:prstGeom prst="rect">
            <a:avLst/>
          </a:prstGeom>
        </p:spPr>
      </p:pic>
      <p:sp>
        <p:nvSpPr>
          <p:cNvPr id="10" name="6 Rectángulo redondeado"/>
          <p:cNvSpPr/>
          <p:nvPr/>
        </p:nvSpPr>
        <p:spPr>
          <a:xfrm>
            <a:off x="6040227" y="188640"/>
            <a:ext cx="119606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Rectángulo"/>
          <p:cNvSpPr/>
          <p:nvPr/>
        </p:nvSpPr>
        <p:spPr>
          <a:xfrm>
            <a:off x="763874" y="2204864"/>
            <a:ext cx="3808125" cy="436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200" y="2301632"/>
            <a:ext cx="3045472" cy="4253696"/>
          </a:xfrm>
          <a:prstGeom prst="rect">
            <a:avLst/>
          </a:prstGeom>
        </p:spPr>
      </p:pic>
      <p:sp>
        <p:nvSpPr>
          <p:cNvPr id="6" name="Rounded Rectangle 5"/>
          <p:cNvSpPr/>
          <p:nvPr/>
        </p:nvSpPr>
        <p:spPr>
          <a:xfrm>
            <a:off x="5436096" y="1268760"/>
            <a:ext cx="2088232"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275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AdaptUI</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74</a:t>
            </a:fld>
            <a:endParaRPr lang="es-ES"/>
          </a:p>
        </p:txBody>
      </p:sp>
      <p:pic>
        <p:nvPicPr>
          <p:cNvPr id="7" name="6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00" y="1556792"/>
            <a:ext cx="4773638" cy="4237348"/>
          </a:xfrm>
          <a:prstGeom prst="rect">
            <a:avLst/>
          </a:prstGeom>
        </p:spPr>
      </p:pic>
      <p:pic>
        <p:nvPicPr>
          <p:cNvPr id="8" name="7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846" y="1556792"/>
            <a:ext cx="4773638" cy="4237348"/>
          </a:xfrm>
          <a:prstGeom prst="rect">
            <a:avLst/>
          </a:prstGeom>
        </p:spPr>
      </p:pic>
      <p:sp>
        <p:nvSpPr>
          <p:cNvPr id="12" name="11 Rectángulo"/>
          <p:cNvSpPr/>
          <p:nvPr/>
        </p:nvSpPr>
        <p:spPr>
          <a:xfrm>
            <a:off x="3358419" y="1484784"/>
            <a:ext cx="2386819" cy="4392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Rectángulo"/>
          <p:cNvSpPr/>
          <p:nvPr/>
        </p:nvSpPr>
        <p:spPr>
          <a:xfrm>
            <a:off x="5756665" y="1493912"/>
            <a:ext cx="2386819" cy="4392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6 Rectángulo redondeado"/>
          <p:cNvSpPr/>
          <p:nvPr/>
        </p:nvSpPr>
        <p:spPr>
          <a:xfrm>
            <a:off x="6040227" y="188640"/>
            <a:ext cx="134008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6203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Imhotep</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75</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just"/>
            <a:r>
              <a:rPr lang="es-ES" sz="3500" dirty="0" smtClean="0">
                <a:solidFill>
                  <a:schemeClr val="tx1">
                    <a:lumMod val="75000"/>
                    <a:lumOff val="25000"/>
                  </a:schemeClr>
                </a:solidFill>
              </a:rPr>
              <a:t>Comparación de tiempos entre ambas plataformas</a:t>
            </a:r>
            <a:endParaRPr lang="es-ES" dirty="0" smtClean="0">
              <a:solidFill>
                <a:srgbClr val="FF0000"/>
              </a:solidFill>
            </a:endParaRPr>
          </a:p>
          <a:p>
            <a:pPr algn="just"/>
            <a:endParaRPr lang="es-ES" dirty="0" smtClean="0">
              <a:solidFill>
                <a:schemeClr val="tx1">
                  <a:lumMod val="75000"/>
                  <a:lumOff val="25000"/>
                </a:schemeClr>
              </a:solidFill>
            </a:endParaRPr>
          </a:p>
          <a:p>
            <a:endParaRPr lang="es-ES" dirty="0"/>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673672"/>
            <a:ext cx="5184576" cy="4094636"/>
          </a:xfrm>
          <a:prstGeom prst="rect">
            <a:avLst/>
          </a:prstGeom>
        </p:spPr>
      </p:pic>
      <p:sp>
        <p:nvSpPr>
          <p:cNvPr id="5" name="4 Rectángulo redondeado"/>
          <p:cNvSpPr/>
          <p:nvPr/>
        </p:nvSpPr>
        <p:spPr>
          <a:xfrm>
            <a:off x="3131840"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0" name="9 Rectángulo redondeado"/>
          <p:cNvSpPr/>
          <p:nvPr/>
        </p:nvSpPr>
        <p:spPr>
          <a:xfrm>
            <a:off x="4644008"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1" name="10 Rectángulo redondeado"/>
          <p:cNvSpPr/>
          <p:nvPr/>
        </p:nvSpPr>
        <p:spPr>
          <a:xfrm>
            <a:off x="6156176"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2" name="11 Flecha derecha"/>
          <p:cNvSpPr/>
          <p:nvPr/>
        </p:nvSpPr>
        <p:spPr>
          <a:xfrm rot="20533379">
            <a:off x="2030937" y="3744250"/>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12 Flecha derecha"/>
          <p:cNvSpPr/>
          <p:nvPr/>
        </p:nvSpPr>
        <p:spPr>
          <a:xfrm rot="20533379">
            <a:off x="3584672" y="3744250"/>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4" name="13 Flecha derecha"/>
          <p:cNvSpPr/>
          <p:nvPr/>
        </p:nvSpPr>
        <p:spPr>
          <a:xfrm rot="20533379">
            <a:off x="5127280" y="3744251"/>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6" name="6 Rectángulo redondeado"/>
          <p:cNvSpPr/>
          <p:nvPr/>
        </p:nvSpPr>
        <p:spPr>
          <a:xfrm>
            <a:off x="6040227" y="188640"/>
            <a:ext cx="148410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5429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a:t>
            </a:r>
            <a:r>
              <a:rPr lang="es-ES" b="1" dirty="0" err="1" smtClean="0">
                <a:solidFill>
                  <a:schemeClr val="tx1">
                    <a:lumMod val="75000"/>
                    <a:lumOff val="25000"/>
                  </a:schemeClr>
                </a:solidFill>
              </a:rPr>
              <a:t>Imhotep</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76</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just"/>
            <a:r>
              <a:rPr lang="es-ES" sz="3500" dirty="0" smtClean="0">
                <a:solidFill>
                  <a:schemeClr val="tx1">
                    <a:lumMod val="75000"/>
                    <a:lumOff val="25000"/>
                  </a:schemeClr>
                </a:solidFill>
              </a:rPr>
              <a:t>Comparación de tiempos entre ambas plataformas</a:t>
            </a:r>
            <a:endParaRPr lang="es-ES" dirty="0" smtClean="0">
              <a:solidFill>
                <a:srgbClr val="FF0000"/>
              </a:solidFill>
            </a:endParaRPr>
          </a:p>
          <a:p>
            <a:pPr algn="just"/>
            <a:endParaRPr lang="es-ES" dirty="0" smtClean="0">
              <a:solidFill>
                <a:schemeClr val="tx1">
                  <a:lumMod val="75000"/>
                  <a:lumOff val="25000"/>
                </a:schemeClr>
              </a:solidFill>
            </a:endParaRPr>
          </a:p>
          <a:p>
            <a:endParaRPr lang="es-ES" dirty="0"/>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2673672"/>
            <a:ext cx="5184576" cy="4094636"/>
          </a:xfrm>
          <a:prstGeom prst="rect">
            <a:avLst/>
          </a:prstGeom>
        </p:spPr>
      </p:pic>
      <p:sp>
        <p:nvSpPr>
          <p:cNvPr id="5" name="4 Rectángulo redondeado"/>
          <p:cNvSpPr/>
          <p:nvPr/>
        </p:nvSpPr>
        <p:spPr>
          <a:xfrm>
            <a:off x="3131840"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0" name="9 Rectángulo redondeado"/>
          <p:cNvSpPr/>
          <p:nvPr/>
        </p:nvSpPr>
        <p:spPr>
          <a:xfrm>
            <a:off x="4644008"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1" name="10 Rectángulo redondeado"/>
          <p:cNvSpPr/>
          <p:nvPr/>
        </p:nvSpPr>
        <p:spPr>
          <a:xfrm>
            <a:off x="6156176" y="5877272"/>
            <a:ext cx="576064" cy="576064"/>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2" name="11 Flecha derecha"/>
          <p:cNvSpPr/>
          <p:nvPr/>
        </p:nvSpPr>
        <p:spPr>
          <a:xfrm rot="20533379">
            <a:off x="2030937" y="3744250"/>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12 Flecha derecha"/>
          <p:cNvSpPr/>
          <p:nvPr/>
        </p:nvSpPr>
        <p:spPr>
          <a:xfrm rot="20533379">
            <a:off x="3584672" y="3744250"/>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4" name="13 Flecha derecha"/>
          <p:cNvSpPr/>
          <p:nvPr/>
        </p:nvSpPr>
        <p:spPr>
          <a:xfrm rot="20533379">
            <a:off x="5127280" y="3744251"/>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6" name="6 Rectángulo redondeado"/>
          <p:cNvSpPr/>
          <p:nvPr/>
        </p:nvSpPr>
        <p:spPr>
          <a:xfrm>
            <a:off x="6040227" y="188640"/>
            <a:ext cx="148410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6 Conector recto"/>
          <p:cNvCxnSpPr/>
          <p:nvPr/>
        </p:nvCxnSpPr>
        <p:spPr>
          <a:xfrm>
            <a:off x="1907704" y="5445224"/>
            <a:ext cx="5328592"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397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6" presetClass="path" presetSubtype="0" accel="50000" decel="50000" fill="hold" nodeType="afterEffect">
                                  <p:stCondLst>
                                    <p:cond delay="0"/>
                                  </p:stCondLst>
                                  <p:childTnLst>
                                    <p:animMotion origin="layout" path="M -0.00017 -1.48148E-6 C 0.00208 -1.48148E-6 0 -0.01458 0 -0.03171 C 0 -0.05254 0.00191 -0.05903 0.00069 -0.06227 L -0.00104 -0.06551 C -0.00226 -0.06852 -0.00052 -0.07731 -0.00052 -0.10046 C -0.00052 -0.11528 -0.00243 -0.13148 -0.00017 -0.13148 C 0.00208 -0.13148 -0.00104 -0.11504 -0.00104 -0.10023 C -0.00104 -0.07708 0.00191 -0.06852 0.00069 -0.06551 L -0.00104 -0.06227 C -0.00226 -0.05903 0 -0.05231 0 -0.03148 C 0 -0.01435 -0.00243 -1.48148E-6 -0.00017 -1.48148E-6 Z " pathEditMode="relative" rAng="0" ptsTypes="ffFffffFfff">
                                      <p:cBhvr>
                                        <p:cTn id="10" dur="4000" spd="-100000" fill="hold"/>
                                        <p:tgtEl>
                                          <p:spTgt spid="7"/>
                                        </p:tgtEl>
                                        <p:attrNameLst>
                                          <p:attrName>ppt_x</p:attrName>
                                          <p:attrName>ppt_y</p:attrName>
                                        </p:attrNameLst>
                                      </p:cBhvr>
                                      <p:rCtr x="0" y="-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solidFill>
                  <a:schemeClr val="tx1">
                    <a:lumMod val="75000"/>
                    <a:lumOff val="25000"/>
                  </a:schemeClr>
                </a:solidFill>
              </a:rPr>
              <a:t>Evaluación: Encuesta a desarrolladores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77</a:t>
            </a:fld>
            <a:endParaRPr lang="es-ES"/>
          </a:p>
        </p:txBody>
      </p:sp>
      <p:sp>
        <p:nvSpPr>
          <p:cNvPr id="9" name="2 Marcador de contenido"/>
          <p:cNvSpPr>
            <a:spLocks noGrp="1"/>
          </p:cNvSpPr>
          <p:nvPr>
            <p:ph idx="1"/>
          </p:nvPr>
        </p:nvSpPr>
        <p:spPr>
          <a:xfrm>
            <a:off x="457200" y="1600200"/>
            <a:ext cx="8229600" cy="4525963"/>
          </a:xfrm>
        </p:spPr>
        <p:txBody>
          <a:bodyPr>
            <a:normAutofit/>
          </a:bodyPr>
          <a:lstStyle/>
          <a:p>
            <a:pPr algn="just"/>
            <a:r>
              <a:rPr lang="es-ES" sz="3500" dirty="0" smtClean="0">
                <a:solidFill>
                  <a:schemeClr val="tx1">
                    <a:lumMod val="75000"/>
                    <a:lumOff val="25000"/>
                  </a:schemeClr>
                </a:solidFill>
              </a:rPr>
              <a:t>Tareas a realizar:</a:t>
            </a:r>
          </a:p>
          <a:p>
            <a:pPr lvl="1" algn="just"/>
            <a:r>
              <a:rPr lang="es-ES" dirty="0" smtClean="0">
                <a:solidFill>
                  <a:schemeClr val="tx1">
                    <a:lumMod val="75000"/>
                    <a:lumOff val="25000"/>
                  </a:schemeClr>
                </a:solidFill>
              </a:rPr>
              <a:t>Modificación del conocimiento</a:t>
            </a:r>
          </a:p>
          <a:p>
            <a:pPr lvl="1" algn="just"/>
            <a:r>
              <a:rPr lang="es-ES" dirty="0" smtClean="0">
                <a:solidFill>
                  <a:schemeClr val="tx1">
                    <a:lumMod val="75000"/>
                    <a:lumOff val="25000"/>
                  </a:schemeClr>
                </a:solidFill>
              </a:rPr>
              <a:t>Adaptación de interfaz</a:t>
            </a:r>
            <a:endParaRPr lang="es-ES" dirty="0" smtClean="0">
              <a:solidFill>
                <a:srgbClr val="FF0000"/>
              </a:solidFill>
            </a:endParaRPr>
          </a:p>
          <a:p>
            <a:pPr algn="just"/>
            <a:endParaRPr lang="es-ES" dirty="0" smtClean="0">
              <a:solidFill>
                <a:schemeClr val="tx1">
                  <a:lumMod val="75000"/>
                  <a:lumOff val="25000"/>
                </a:schemeClr>
              </a:solidFill>
            </a:endParaRPr>
          </a:p>
          <a:p>
            <a:endParaRPr lang="es-ES" dirty="0"/>
          </a:p>
        </p:txBody>
      </p:sp>
      <p:sp>
        <p:nvSpPr>
          <p:cNvPr id="7" name="6 Rectángulo redondeado"/>
          <p:cNvSpPr/>
          <p:nvPr/>
        </p:nvSpPr>
        <p:spPr>
          <a:xfrm>
            <a:off x="6040227" y="188640"/>
            <a:ext cx="162811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573660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solidFill>
                  <a:schemeClr val="tx1">
                    <a:lumMod val="75000"/>
                    <a:lumOff val="25000"/>
                  </a:schemeClr>
                </a:solidFill>
              </a:rPr>
              <a:t>Evaluación: Encuesta a desarrolladores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78</a:t>
            </a:fld>
            <a:endParaRPr lang="es-ES"/>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3"/>
            <a:ext cx="5724128" cy="5396827"/>
          </a:xfrm>
          <a:prstGeom prst="rect">
            <a:avLst/>
          </a:prstGeom>
        </p:spPr>
      </p:pic>
      <p:sp>
        <p:nvSpPr>
          <p:cNvPr id="10" name="9 Rectángulo redondeado"/>
          <p:cNvSpPr/>
          <p:nvPr/>
        </p:nvSpPr>
        <p:spPr>
          <a:xfrm>
            <a:off x="539552" y="2060848"/>
            <a:ext cx="5184576" cy="2448272"/>
          </a:xfrm>
          <a:prstGeom prst="roundRect">
            <a:avLst>
              <a:gd name="adj" fmla="val 10831"/>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711" y="2772962"/>
            <a:ext cx="6528289" cy="4085038"/>
          </a:xfrm>
          <a:prstGeom prst="rect">
            <a:avLst/>
          </a:prstGeom>
        </p:spPr>
      </p:pic>
      <p:sp>
        <p:nvSpPr>
          <p:cNvPr id="8" name="6 Rectángulo redondeado"/>
          <p:cNvSpPr/>
          <p:nvPr/>
        </p:nvSpPr>
        <p:spPr>
          <a:xfrm>
            <a:off x="6040227" y="188640"/>
            <a:ext cx="177213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250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0" presetClass="exit" presetSubtype="0" fill="hold" grpId="1"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8 Grupo"/>
          <p:cNvGrpSpPr/>
          <p:nvPr/>
        </p:nvGrpSpPr>
        <p:grpSpPr>
          <a:xfrm>
            <a:off x="1718134" y="1556791"/>
            <a:ext cx="5806194" cy="4791491"/>
            <a:chOff x="1718134" y="1556791"/>
            <a:chExt cx="5806194" cy="4791491"/>
          </a:xfrm>
        </p:grpSpPr>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134" y="1556791"/>
              <a:ext cx="5707732" cy="4791491"/>
            </a:xfrm>
            <a:prstGeom prst="rect">
              <a:avLst/>
            </a:prstGeom>
          </p:spPr>
        </p:pic>
        <p:cxnSp>
          <p:nvCxnSpPr>
            <p:cNvPr id="7" name="6 Conector recto"/>
            <p:cNvCxnSpPr/>
            <p:nvPr/>
          </p:nvCxnSpPr>
          <p:spPr>
            <a:xfrm>
              <a:off x="1718134" y="1556791"/>
              <a:ext cx="58061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1 Título"/>
          <p:cNvSpPr>
            <a:spLocks noGrp="1"/>
          </p:cNvSpPr>
          <p:nvPr>
            <p:ph type="title"/>
          </p:nvPr>
        </p:nvSpPr>
        <p:spPr/>
        <p:txBody>
          <a:bodyPr>
            <a:normAutofit fontScale="90000"/>
          </a:bodyPr>
          <a:lstStyle/>
          <a:p>
            <a:r>
              <a:rPr lang="es-ES" b="1" dirty="0" smtClean="0">
                <a:solidFill>
                  <a:schemeClr val="tx1">
                    <a:lumMod val="75000"/>
                    <a:lumOff val="25000"/>
                  </a:schemeClr>
                </a:solidFill>
              </a:rPr>
              <a:t>Evaluación: Encuesta a desarrolladores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79</a:t>
            </a:fld>
            <a:endParaRPr lang="es-ES"/>
          </a:p>
        </p:txBody>
      </p:sp>
      <p:sp>
        <p:nvSpPr>
          <p:cNvPr id="12" name="11 Rectángulo redondeado"/>
          <p:cNvSpPr/>
          <p:nvPr/>
        </p:nvSpPr>
        <p:spPr>
          <a:xfrm>
            <a:off x="2399591" y="2852936"/>
            <a:ext cx="4548674" cy="2448272"/>
          </a:xfrm>
          <a:prstGeom prst="roundRect">
            <a:avLst>
              <a:gd name="adj" fmla="val 8886"/>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0" name="6 Rectángulo redondeado"/>
          <p:cNvSpPr/>
          <p:nvPr/>
        </p:nvSpPr>
        <p:spPr>
          <a:xfrm>
            <a:off x="6040227" y="188640"/>
            <a:ext cx="191614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3564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Introducción</a:t>
            </a:r>
            <a:endParaRPr lang="es-ES" b="1" dirty="0">
              <a:solidFill>
                <a:schemeClr val="tx1">
                  <a:lumMod val="75000"/>
                  <a:lumOff val="25000"/>
                </a:schemeClr>
              </a:solidFill>
            </a:endParaRPr>
          </a:p>
        </p:txBody>
      </p:sp>
      <p:sp>
        <p:nvSpPr>
          <p:cNvPr id="3" name="2 Marcador de contenido"/>
          <p:cNvSpPr>
            <a:spLocks noGrp="1"/>
          </p:cNvSpPr>
          <p:nvPr>
            <p:ph idx="1"/>
          </p:nvPr>
        </p:nvSpPr>
        <p:spPr>
          <a:xfrm>
            <a:off x="457200" y="1672208"/>
            <a:ext cx="8229600" cy="4709120"/>
          </a:xfrm>
        </p:spPr>
        <p:txBody>
          <a:bodyPr>
            <a:normAutofit fontScale="92500" lnSpcReduction="20000"/>
          </a:bodyPr>
          <a:lstStyle/>
          <a:p>
            <a:pPr algn="ctr">
              <a:buNone/>
            </a:pPr>
            <a:r>
              <a:rPr lang="en-US" sz="3800" dirty="0">
                <a:solidFill>
                  <a:schemeClr val="tx1">
                    <a:lumMod val="75000"/>
                    <a:lumOff val="25000"/>
                  </a:schemeClr>
                </a:solidFill>
              </a:rPr>
              <a:t>User Interface</a:t>
            </a:r>
            <a:r>
              <a:rPr lang="en-US" sz="3500" dirty="0" smtClean="0">
                <a:solidFill>
                  <a:schemeClr val="tx1">
                    <a:lumMod val="75000"/>
                    <a:lumOff val="25000"/>
                  </a:schemeClr>
                </a:solidFill>
              </a:rPr>
              <a:t>:</a:t>
            </a:r>
          </a:p>
          <a:p>
            <a:pPr algn="ctr">
              <a:buNone/>
            </a:pPr>
            <a:endParaRPr lang="en-US" sz="2600" dirty="0">
              <a:solidFill>
                <a:schemeClr val="tx1">
                  <a:lumMod val="75000"/>
                  <a:lumOff val="25000"/>
                </a:schemeClr>
              </a:solidFill>
            </a:endParaRPr>
          </a:p>
          <a:p>
            <a:r>
              <a:rPr lang="en-US" dirty="0" smtClean="0">
                <a:solidFill>
                  <a:schemeClr val="tx1">
                    <a:lumMod val="75000"/>
                    <a:lumOff val="25000"/>
                  </a:schemeClr>
                </a:solidFill>
              </a:rPr>
              <a:t>Las UI </a:t>
            </a:r>
            <a:r>
              <a:rPr lang="en-US" dirty="0" err="1" smtClean="0">
                <a:solidFill>
                  <a:schemeClr val="tx1">
                    <a:lumMod val="75000"/>
                    <a:lumOff val="25000"/>
                  </a:schemeClr>
                </a:solidFill>
              </a:rPr>
              <a:t>contestan</a:t>
            </a:r>
            <a:r>
              <a:rPr lang="en-US" dirty="0" smtClean="0">
                <a:solidFill>
                  <a:schemeClr val="tx1">
                    <a:lumMod val="75000"/>
                    <a:lumOff val="25000"/>
                  </a:schemeClr>
                </a:solidFill>
              </a:rPr>
              <a:t> a 3 </a:t>
            </a:r>
            <a:r>
              <a:rPr lang="en-US" dirty="0" err="1" smtClean="0">
                <a:solidFill>
                  <a:schemeClr val="tx1">
                    <a:lumMod val="75000"/>
                    <a:lumOff val="25000"/>
                  </a:schemeClr>
                </a:solidFill>
              </a:rPr>
              <a:t>preguntas</a:t>
            </a:r>
            <a:r>
              <a:rPr lang="en-US" dirty="0" smtClean="0">
                <a:solidFill>
                  <a:schemeClr val="tx1">
                    <a:lumMod val="75000"/>
                    <a:lumOff val="25000"/>
                  </a:schemeClr>
                </a:solidFill>
              </a:rPr>
              <a:t>:</a:t>
            </a:r>
          </a:p>
          <a:p>
            <a:pPr lvl="1"/>
            <a:r>
              <a:rPr lang="en-US" dirty="0" smtClean="0">
                <a:solidFill>
                  <a:schemeClr val="tx1">
                    <a:lumMod val="75000"/>
                    <a:lumOff val="25000"/>
                  </a:schemeClr>
                </a:solidFill>
              </a:rPr>
              <a:t>¿</a:t>
            </a:r>
            <a:r>
              <a:rPr lang="en-US" dirty="0" err="1" smtClean="0">
                <a:solidFill>
                  <a:schemeClr val="tx1">
                    <a:lumMod val="75000"/>
                    <a:lumOff val="25000"/>
                  </a:schemeClr>
                </a:solidFill>
              </a:rPr>
              <a:t>Cómo</a:t>
            </a:r>
            <a:r>
              <a:rPr lang="en-US" dirty="0" smtClean="0">
                <a:solidFill>
                  <a:schemeClr val="tx1">
                    <a:lumMod val="75000"/>
                    <a:lumOff val="25000"/>
                  </a:schemeClr>
                </a:solidFill>
              </a:rPr>
              <a:t> se </a:t>
            </a:r>
            <a:r>
              <a:rPr lang="en-US" dirty="0" err="1" smtClean="0">
                <a:solidFill>
                  <a:schemeClr val="tx1">
                    <a:lumMod val="75000"/>
                    <a:lumOff val="25000"/>
                  </a:schemeClr>
                </a:solidFill>
              </a:rPr>
              <a:t>ve</a:t>
            </a:r>
            <a:r>
              <a:rPr lang="en-US" dirty="0" smtClean="0">
                <a:solidFill>
                  <a:schemeClr val="tx1">
                    <a:lumMod val="75000"/>
                    <a:lumOff val="25000"/>
                  </a:schemeClr>
                </a:solidFill>
              </a:rPr>
              <a:t>?</a:t>
            </a:r>
          </a:p>
          <a:p>
            <a:pPr lvl="1"/>
            <a:r>
              <a:rPr lang="en-US" dirty="0" smtClean="0">
                <a:solidFill>
                  <a:schemeClr val="tx1">
                    <a:lumMod val="75000"/>
                    <a:lumOff val="25000"/>
                  </a:schemeClr>
                </a:solidFill>
              </a:rPr>
              <a:t>¿</a:t>
            </a:r>
            <a:r>
              <a:rPr lang="en-US" dirty="0" err="1" smtClean="0">
                <a:solidFill>
                  <a:schemeClr val="tx1">
                    <a:lumMod val="75000"/>
                    <a:lumOff val="25000"/>
                  </a:schemeClr>
                </a:solidFill>
              </a:rPr>
              <a:t>Cómo</a:t>
            </a:r>
            <a:r>
              <a:rPr lang="en-US" dirty="0" smtClean="0">
                <a:solidFill>
                  <a:schemeClr val="tx1">
                    <a:lumMod val="75000"/>
                    <a:lumOff val="25000"/>
                  </a:schemeClr>
                </a:solidFill>
              </a:rPr>
              <a:t> se </a:t>
            </a:r>
            <a:r>
              <a:rPr lang="en-US" dirty="0" err="1" smtClean="0">
                <a:solidFill>
                  <a:schemeClr val="tx1">
                    <a:lumMod val="75000"/>
                    <a:lumOff val="25000"/>
                  </a:schemeClr>
                </a:solidFill>
              </a:rPr>
              <a:t>entiende</a:t>
            </a:r>
            <a:r>
              <a:rPr lang="en-US" dirty="0" smtClean="0">
                <a:solidFill>
                  <a:schemeClr val="tx1">
                    <a:lumMod val="75000"/>
                    <a:lumOff val="25000"/>
                  </a:schemeClr>
                </a:solidFill>
              </a:rPr>
              <a:t>?</a:t>
            </a:r>
          </a:p>
          <a:p>
            <a:pPr lvl="1"/>
            <a:r>
              <a:rPr lang="en-US" dirty="0" smtClean="0">
                <a:solidFill>
                  <a:schemeClr val="tx1">
                    <a:lumMod val="75000"/>
                    <a:lumOff val="25000"/>
                  </a:schemeClr>
                </a:solidFill>
              </a:rPr>
              <a:t>¿</a:t>
            </a:r>
            <a:r>
              <a:rPr lang="en-US" dirty="0" err="1" smtClean="0">
                <a:solidFill>
                  <a:schemeClr val="tx1">
                    <a:lumMod val="75000"/>
                    <a:lumOff val="25000"/>
                  </a:schemeClr>
                </a:solidFill>
              </a:rPr>
              <a:t>Cómo</a:t>
            </a:r>
            <a:r>
              <a:rPr lang="en-US" dirty="0" smtClean="0">
                <a:solidFill>
                  <a:schemeClr val="tx1">
                    <a:lumMod val="75000"/>
                    <a:lumOff val="25000"/>
                  </a:schemeClr>
                </a:solidFill>
              </a:rPr>
              <a:t> </a:t>
            </a:r>
            <a:r>
              <a:rPr lang="en-US" dirty="0" err="1" smtClean="0">
                <a:solidFill>
                  <a:schemeClr val="tx1">
                    <a:lumMod val="75000"/>
                    <a:lumOff val="25000"/>
                  </a:schemeClr>
                </a:solidFill>
              </a:rPr>
              <a:t>funciona</a:t>
            </a:r>
            <a:r>
              <a:rPr lang="en-US" dirty="0" smtClean="0">
                <a:solidFill>
                  <a:schemeClr val="tx1">
                    <a:lumMod val="75000"/>
                    <a:lumOff val="25000"/>
                  </a:schemeClr>
                </a:solidFill>
              </a:rPr>
              <a:t>?</a:t>
            </a:r>
          </a:p>
          <a:p>
            <a:pPr lvl="1"/>
            <a:endParaRPr lang="en-US" dirty="0" smtClean="0">
              <a:solidFill>
                <a:schemeClr val="tx1">
                  <a:lumMod val="75000"/>
                  <a:lumOff val="25000"/>
                </a:schemeClr>
              </a:solidFill>
            </a:endParaRPr>
          </a:p>
          <a:p>
            <a:pPr lvl="1"/>
            <a:endParaRPr lang="en-US" dirty="0">
              <a:solidFill>
                <a:schemeClr val="tx1">
                  <a:lumMod val="75000"/>
                  <a:lumOff val="25000"/>
                </a:schemeClr>
              </a:solidFill>
            </a:endParaRPr>
          </a:p>
          <a:p>
            <a:pPr lvl="1"/>
            <a:r>
              <a:rPr lang="en-US" dirty="0" err="1" smtClean="0">
                <a:solidFill>
                  <a:schemeClr val="tx1">
                    <a:lumMod val="75000"/>
                    <a:lumOff val="25000"/>
                  </a:schemeClr>
                </a:solidFill>
              </a:rPr>
              <a:t>Sentido</a:t>
            </a:r>
            <a:r>
              <a:rPr lang="en-US" dirty="0" smtClean="0">
                <a:solidFill>
                  <a:schemeClr val="tx1">
                    <a:lumMod val="75000"/>
                    <a:lumOff val="25000"/>
                  </a:schemeClr>
                </a:solidFill>
              </a:rPr>
              <a:t> visual</a:t>
            </a:r>
          </a:p>
          <a:p>
            <a:pPr lvl="1"/>
            <a:r>
              <a:rPr lang="en-US" dirty="0" err="1" smtClean="0">
                <a:solidFill>
                  <a:schemeClr val="tx1">
                    <a:lumMod val="75000"/>
                    <a:lumOff val="25000"/>
                  </a:schemeClr>
                </a:solidFill>
              </a:rPr>
              <a:t>Capacidad</a:t>
            </a:r>
            <a:r>
              <a:rPr lang="en-US" dirty="0" smtClean="0">
                <a:solidFill>
                  <a:schemeClr val="tx1">
                    <a:lumMod val="75000"/>
                    <a:lumOff val="25000"/>
                  </a:schemeClr>
                </a:solidFill>
              </a:rPr>
              <a:t> </a:t>
            </a:r>
            <a:r>
              <a:rPr lang="en-US" dirty="0" err="1" smtClean="0">
                <a:solidFill>
                  <a:schemeClr val="tx1">
                    <a:lumMod val="75000"/>
                    <a:lumOff val="25000"/>
                  </a:schemeClr>
                </a:solidFill>
              </a:rPr>
              <a:t>cognitiva</a:t>
            </a:r>
            <a:endParaRPr lang="en-US" dirty="0" smtClean="0">
              <a:solidFill>
                <a:schemeClr val="tx1">
                  <a:lumMod val="75000"/>
                  <a:lumOff val="25000"/>
                </a:schemeClr>
              </a:solidFill>
            </a:endParaRPr>
          </a:p>
          <a:p>
            <a:pPr lvl="1"/>
            <a:r>
              <a:rPr lang="en-US" dirty="0" err="1" smtClean="0">
                <a:solidFill>
                  <a:schemeClr val="tx1">
                    <a:lumMod val="75000"/>
                    <a:lumOff val="25000"/>
                  </a:schemeClr>
                </a:solidFill>
              </a:rPr>
              <a:t>Interacción</a:t>
            </a:r>
            <a:endParaRPr lang="en-US" dirty="0" smtClean="0">
              <a:solidFill>
                <a:schemeClr val="tx1">
                  <a:lumMod val="75000"/>
                  <a:lumOff val="25000"/>
                </a:schemeClr>
              </a:solidFill>
            </a:endParaRPr>
          </a:p>
          <a:p>
            <a:pPr algn="ctr">
              <a:buNone/>
            </a:pPr>
            <a:endParaRPr lang="en-US" dirty="0" smtClean="0">
              <a:solidFill>
                <a:schemeClr val="tx1">
                  <a:lumMod val="75000"/>
                  <a:lumOff val="25000"/>
                </a:schemeClr>
              </a:solidFill>
            </a:endParaRPr>
          </a:p>
          <a:p>
            <a:pPr algn="ctr">
              <a:buNone/>
            </a:pPr>
            <a:endParaRPr lang="en-US" dirty="0">
              <a:solidFill>
                <a:schemeClr val="tx1">
                  <a:lumMod val="75000"/>
                  <a:lumOff val="25000"/>
                </a:schemeClr>
              </a:solidFill>
            </a:endParaRPr>
          </a:p>
          <a:p>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a:t>
            </a:fld>
            <a:endParaRPr lang="es-ES" dirty="0"/>
          </a:p>
        </p:txBody>
      </p:sp>
      <p:sp>
        <p:nvSpPr>
          <p:cNvPr id="12" name="4 Rectángulo redondeado"/>
          <p:cNvSpPr/>
          <p:nvPr/>
        </p:nvSpPr>
        <p:spPr>
          <a:xfrm>
            <a:off x="-507" y="188640"/>
            <a:ext cx="54005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Down Arrow 4"/>
          <p:cNvSpPr/>
          <p:nvPr/>
        </p:nvSpPr>
        <p:spPr>
          <a:xfrm>
            <a:off x="2024763" y="4293096"/>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7" name="46 Grupo"/>
          <p:cNvGrpSpPr/>
          <p:nvPr/>
        </p:nvGrpSpPr>
        <p:grpSpPr>
          <a:xfrm>
            <a:off x="3275856" y="3212976"/>
            <a:ext cx="1296144" cy="1944216"/>
            <a:chOff x="3275856" y="3212976"/>
            <a:chExt cx="1296144" cy="1944216"/>
          </a:xfrm>
        </p:grpSpPr>
        <p:cxnSp>
          <p:nvCxnSpPr>
            <p:cNvPr id="17" name="16 Conector recto"/>
            <p:cNvCxnSpPr/>
            <p:nvPr/>
          </p:nvCxnSpPr>
          <p:spPr>
            <a:xfrm>
              <a:off x="3275856" y="5157192"/>
              <a:ext cx="12961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18 Conector recto"/>
            <p:cNvCxnSpPr/>
            <p:nvPr/>
          </p:nvCxnSpPr>
          <p:spPr>
            <a:xfrm flipV="1">
              <a:off x="4572000" y="3212976"/>
              <a:ext cx="0" cy="1944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24 Conector recto de flecha"/>
            <p:cNvCxnSpPr/>
            <p:nvPr/>
          </p:nvCxnSpPr>
          <p:spPr>
            <a:xfrm flipH="1">
              <a:off x="3275856" y="3212976"/>
              <a:ext cx="12961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8" name="47 Grupo"/>
          <p:cNvGrpSpPr/>
          <p:nvPr/>
        </p:nvGrpSpPr>
        <p:grpSpPr>
          <a:xfrm>
            <a:off x="4067944" y="3609020"/>
            <a:ext cx="792088" cy="1944216"/>
            <a:chOff x="4067944" y="3609020"/>
            <a:chExt cx="792088" cy="1944216"/>
          </a:xfrm>
        </p:grpSpPr>
        <p:cxnSp>
          <p:nvCxnSpPr>
            <p:cNvPr id="26" name="25 Conector recto"/>
            <p:cNvCxnSpPr/>
            <p:nvPr/>
          </p:nvCxnSpPr>
          <p:spPr>
            <a:xfrm>
              <a:off x="4067944" y="5553236"/>
              <a:ext cx="792088"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7" name="26 Conector recto"/>
            <p:cNvCxnSpPr/>
            <p:nvPr/>
          </p:nvCxnSpPr>
          <p:spPr>
            <a:xfrm flipV="1">
              <a:off x="4860032" y="3609020"/>
              <a:ext cx="0" cy="1944216"/>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27 Conector recto de flecha"/>
            <p:cNvCxnSpPr/>
            <p:nvPr/>
          </p:nvCxnSpPr>
          <p:spPr>
            <a:xfrm flipH="1">
              <a:off x="4067944" y="3609020"/>
              <a:ext cx="792088"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grpSp>
      <p:grpSp>
        <p:nvGrpSpPr>
          <p:cNvPr id="46" name="45 Grupo"/>
          <p:cNvGrpSpPr/>
          <p:nvPr/>
        </p:nvGrpSpPr>
        <p:grpSpPr>
          <a:xfrm>
            <a:off x="2915816" y="3940088"/>
            <a:ext cx="2160240" cy="2081200"/>
            <a:chOff x="2915816" y="3940088"/>
            <a:chExt cx="2160240" cy="1944216"/>
          </a:xfrm>
        </p:grpSpPr>
        <p:cxnSp>
          <p:nvCxnSpPr>
            <p:cNvPr id="29" name="28 Conector recto"/>
            <p:cNvCxnSpPr/>
            <p:nvPr/>
          </p:nvCxnSpPr>
          <p:spPr>
            <a:xfrm>
              <a:off x="2915816" y="5884304"/>
              <a:ext cx="216024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0" name="29 Conector recto"/>
            <p:cNvCxnSpPr/>
            <p:nvPr/>
          </p:nvCxnSpPr>
          <p:spPr>
            <a:xfrm flipV="1">
              <a:off x="5076056" y="3940088"/>
              <a:ext cx="0" cy="194421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30 Conector recto de flecha"/>
            <p:cNvCxnSpPr/>
            <p:nvPr/>
          </p:nvCxnSpPr>
          <p:spPr>
            <a:xfrm flipH="1">
              <a:off x="3779912" y="3940088"/>
              <a:ext cx="1296144"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1713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wipe(down)">
                                      <p:cBhvr>
                                        <p:cTn id="11" dur="500"/>
                                        <p:tgtEl>
                                          <p:spTgt spid="3">
                                            <p:txEl>
                                              <p:pRg st="8" end="8"/>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wipe(down)">
                                      <p:cBhvr>
                                        <p:cTn id="15" dur="500"/>
                                        <p:tgtEl>
                                          <p:spTgt spid="3">
                                            <p:txEl>
                                              <p:pRg st="9" end="9"/>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wipe(down)">
                                      <p:cBhvr>
                                        <p:cTn id="19" dur="500"/>
                                        <p:tgtEl>
                                          <p:spTgt spid="3">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solidFill>
                  <a:schemeClr val="tx1">
                    <a:lumMod val="75000"/>
                    <a:lumOff val="25000"/>
                  </a:schemeClr>
                </a:solidFill>
              </a:rPr>
              <a:t>Evaluación: Encuesta a desarrolladores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80</a:t>
            </a:fld>
            <a:endParaRPr lang="es-ES"/>
          </a:p>
        </p:txBody>
      </p:sp>
      <p:sp>
        <p:nvSpPr>
          <p:cNvPr id="3" name="2 Marcador de contenido"/>
          <p:cNvSpPr>
            <a:spLocks noGrp="1"/>
          </p:cNvSpPr>
          <p:nvPr>
            <p:ph idx="1"/>
          </p:nvPr>
        </p:nvSpPr>
        <p:spPr/>
        <p:txBody>
          <a:bodyPr/>
          <a:lstStyle/>
          <a:p>
            <a:pPr algn="ctr">
              <a:lnSpc>
                <a:spcPct val="80000"/>
              </a:lnSpc>
              <a:buNone/>
            </a:pPr>
            <a:r>
              <a:rPr lang="es-ES" sz="3600" dirty="0" smtClean="0">
                <a:solidFill>
                  <a:schemeClr val="tx1">
                    <a:lumMod val="75000"/>
                    <a:lumOff val="25000"/>
                  </a:schemeClr>
                </a:solidFill>
              </a:rPr>
              <a:t>Resultados</a:t>
            </a:r>
            <a:endParaRPr lang="es-ES" sz="3600" dirty="0">
              <a:solidFill>
                <a:schemeClr val="tx1">
                  <a:lumMod val="75000"/>
                  <a:lumOff val="25000"/>
                </a:schemeClr>
              </a:solidFill>
            </a:endParaRPr>
          </a:p>
          <a:p>
            <a:endParaRPr lang="es-ES" dirty="0"/>
          </a:p>
        </p:txBody>
      </p:sp>
      <p:graphicFrame>
        <p:nvGraphicFramePr>
          <p:cNvPr id="6" name="5 Tabla"/>
          <p:cNvGraphicFramePr>
            <a:graphicFrameLocks noGrp="1"/>
          </p:cNvGraphicFramePr>
          <p:nvPr>
            <p:extLst>
              <p:ext uri="{D42A27DB-BD31-4B8C-83A1-F6EECF244321}">
                <p14:modId xmlns:p14="http://schemas.microsoft.com/office/powerpoint/2010/main" val="3681619825"/>
              </p:ext>
            </p:extLst>
          </p:nvPr>
        </p:nvGraphicFramePr>
        <p:xfrm>
          <a:off x="1479249" y="2230616"/>
          <a:ext cx="6185502" cy="2433320"/>
        </p:xfrm>
        <a:graphic>
          <a:graphicData uri="http://schemas.openxmlformats.org/drawingml/2006/table">
            <a:tbl>
              <a:tblPr bandRow="1">
                <a:tableStyleId>{3B4B98B0-60AC-42C2-AFA5-B58CD77FA1E5}</a:tableStyleId>
              </a:tblPr>
              <a:tblGrid>
                <a:gridCol w="570230"/>
                <a:gridCol w="5615272"/>
              </a:tblGrid>
              <a:tr h="370840">
                <a:tc>
                  <a:txBody>
                    <a:bodyPr/>
                    <a:lstStyle/>
                    <a:p>
                      <a:r>
                        <a:rPr lang="es-ES" sz="1600" dirty="0" smtClean="0"/>
                        <a:t>#Q1</a:t>
                      </a:r>
                      <a:endParaRPr lang="es-ES" sz="1600" dirty="0"/>
                    </a:p>
                  </a:txBody>
                  <a:tcPr/>
                </a:tc>
                <a:tc>
                  <a:txBody>
                    <a:bodyPr/>
                    <a:lstStyle/>
                    <a:p>
                      <a:r>
                        <a:rPr lang="es-ES" sz="1600" dirty="0" smtClean="0"/>
                        <a:t>¿Cómo de útil encuentra el</a:t>
                      </a:r>
                      <a:r>
                        <a:rPr lang="es-ES" sz="1600" baseline="0" dirty="0" smtClean="0"/>
                        <a:t> </a:t>
                      </a:r>
                      <a:r>
                        <a:rPr lang="es-ES" sz="1600" baseline="0" dirty="0" err="1" smtClean="0"/>
                        <a:t>framework</a:t>
                      </a:r>
                      <a:r>
                        <a:rPr lang="es-ES" sz="1600" baseline="0" dirty="0" smtClean="0"/>
                        <a:t> </a:t>
                      </a:r>
                      <a:r>
                        <a:rPr lang="es-ES" sz="1600" baseline="0" dirty="0" err="1" smtClean="0"/>
                        <a:t>AdaptUI</a:t>
                      </a:r>
                      <a:r>
                        <a:rPr lang="es-ES" sz="1600" baseline="0" dirty="0" smtClean="0"/>
                        <a:t> para el desarrollo de UI adaptativas</a:t>
                      </a:r>
                      <a:r>
                        <a:rPr lang="es-ES" sz="1600" dirty="0" smtClean="0"/>
                        <a:t>?</a:t>
                      </a:r>
                      <a:endParaRPr lang="es-E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t>#Q2</a:t>
                      </a:r>
                    </a:p>
                  </a:txBody>
                  <a:tcPr/>
                </a:tc>
                <a:tc>
                  <a:txBody>
                    <a:bodyPr/>
                    <a:lstStyle/>
                    <a:p>
                      <a:r>
                        <a:rPr lang="es-ES" sz="1600" dirty="0" smtClean="0"/>
                        <a:t>¿Echa en falta alguna funcionalidad?</a:t>
                      </a:r>
                      <a:endParaRPr lang="es-E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t>#Q3</a:t>
                      </a:r>
                    </a:p>
                  </a:txBody>
                  <a:tcPr/>
                </a:tc>
                <a:tc>
                  <a:txBody>
                    <a:bodyPr/>
                    <a:lstStyle/>
                    <a:p>
                      <a:r>
                        <a:rPr lang="es-ES" sz="1600" dirty="0" smtClean="0"/>
                        <a:t>En</a:t>
                      </a:r>
                      <a:r>
                        <a:rPr lang="es-ES" sz="1600" baseline="0" dirty="0" smtClean="0"/>
                        <a:t> caso afirmativo, indique cuál.</a:t>
                      </a:r>
                      <a:endParaRPr lang="es-E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t>#Q4</a:t>
                      </a:r>
                    </a:p>
                  </a:txBody>
                  <a:tcPr/>
                </a:tc>
                <a:tc>
                  <a:txBody>
                    <a:bodyPr/>
                    <a:lstStyle/>
                    <a:p>
                      <a:r>
                        <a:rPr lang="es-ES" sz="1600" dirty="0" smtClean="0"/>
                        <a:t>¿Mejoraría alguna característica?</a:t>
                      </a:r>
                      <a:endParaRPr lang="es-E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t>#Q5</a:t>
                      </a:r>
                    </a:p>
                  </a:txBody>
                  <a:tcPr/>
                </a:tc>
                <a:tc>
                  <a:txBody>
                    <a:bodyPr/>
                    <a:lstStyle/>
                    <a:p>
                      <a:r>
                        <a:rPr lang="es-ES" sz="1600" dirty="0" smtClean="0"/>
                        <a:t>En</a:t>
                      </a:r>
                      <a:r>
                        <a:rPr lang="es-ES" sz="1600" baseline="0" dirty="0" smtClean="0"/>
                        <a:t> caso afirmativo, indique cuál y de qué modo.</a:t>
                      </a:r>
                      <a:endParaRPr lang="es-E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dirty="0" smtClean="0"/>
                        <a:t>#Q6</a:t>
                      </a:r>
                    </a:p>
                  </a:txBody>
                  <a:tcPr/>
                </a:tc>
                <a:tc>
                  <a:txBody>
                    <a:bodyPr/>
                    <a:lstStyle/>
                    <a:p>
                      <a:r>
                        <a:rPr lang="es-ES" sz="1600" dirty="0" smtClean="0"/>
                        <a:t>¿Utilizaría </a:t>
                      </a:r>
                      <a:r>
                        <a:rPr lang="es-ES" sz="1600" dirty="0" err="1" smtClean="0"/>
                        <a:t>AdaptUI</a:t>
                      </a:r>
                      <a:r>
                        <a:rPr lang="es-ES" sz="1600" baseline="0" dirty="0" smtClean="0"/>
                        <a:t> como parte de sus futuros desarrollos</a:t>
                      </a:r>
                      <a:r>
                        <a:rPr lang="es-ES" sz="1600" dirty="0" smtClean="0"/>
                        <a:t>?</a:t>
                      </a:r>
                      <a:endParaRPr lang="es-ES" sz="1600" dirty="0"/>
                    </a:p>
                  </a:txBody>
                  <a:tcPr/>
                </a:tc>
              </a:tr>
            </a:tbl>
          </a:graphicData>
        </a:graphic>
      </p:graphicFrame>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4869160"/>
            <a:ext cx="5461793" cy="1845312"/>
          </a:xfrm>
          <a:prstGeom prst="rect">
            <a:avLst/>
          </a:prstGeom>
        </p:spPr>
      </p:pic>
      <p:sp>
        <p:nvSpPr>
          <p:cNvPr id="8" name="6 Rectángulo redondeado"/>
          <p:cNvSpPr/>
          <p:nvPr/>
        </p:nvSpPr>
        <p:spPr>
          <a:xfrm>
            <a:off x="6040227" y="188640"/>
            <a:ext cx="126807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6 Rectángulo redondeado"/>
          <p:cNvSpPr/>
          <p:nvPr/>
        </p:nvSpPr>
        <p:spPr>
          <a:xfrm>
            <a:off x="6040227" y="188640"/>
            <a:ext cx="206016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6876256" y="4869160"/>
            <a:ext cx="634040" cy="184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149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81</a:t>
            </a:fld>
            <a:endParaRPr lang="es-ES" dirty="0"/>
          </a:p>
        </p:txBody>
      </p:sp>
      <p:sp>
        <p:nvSpPr>
          <p:cNvPr id="3" name="Content Placeholder 2"/>
          <p:cNvSpPr>
            <a:spLocks noGrp="1"/>
          </p:cNvSpPr>
          <p:nvPr>
            <p:ph idx="1"/>
          </p:nvPr>
        </p:nvSpPr>
        <p:spPr/>
        <p:txBody>
          <a:bodyPr>
            <a:normAutofit/>
          </a:bodyPr>
          <a:lstStyle/>
          <a:p>
            <a:pPr algn="ctr">
              <a:lnSpc>
                <a:spcPct val="80000"/>
              </a:lnSpc>
              <a:buNone/>
            </a:pPr>
            <a:r>
              <a:rPr lang="es-ES" sz="3600" dirty="0">
                <a:solidFill>
                  <a:schemeClr val="tx1">
                    <a:lumMod val="75000"/>
                    <a:lumOff val="25000"/>
                  </a:schemeClr>
                </a:solidFill>
              </a:rPr>
              <a:t>Cuestionario SUS (</a:t>
            </a:r>
            <a:r>
              <a:rPr lang="es-ES" sz="3600" dirty="0" err="1">
                <a:solidFill>
                  <a:schemeClr val="tx1">
                    <a:lumMod val="75000"/>
                    <a:lumOff val="25000"/>
                  </a:schemeClr>
                </a:solidFill>
              </a:rPr>
              <a:t>System</a:t>
            </a:r>
            <a:r>
              <a:rPr lang="es-ES" sz="3600" dirty="0">
                <a:solidFill>
                  <a:schemeClr val="tx1">
                    <a:lumMod val="75000"/>
                    <a:lumOff val="25000"/>
                  </a:schemeClr>
                </a:solidFill>
              </a:rPr>
              <a:t> </a:t>
            </a:r>
            <a:r>
              <a:rPr lang="es-ES" sz="3600" dirty="0" err="1">
                <a:solidFill>
                  <a:schemeClr val="tx1">
                    <a:lumMod val="75000"/>
                    <a:lumOff val="25000"/>
                  </a:schemeClr>
                </a:solidFill>
              </a:rPr>
              <a:t>Usability</a:t>
            </a:r>
            <a:r>
              <a:rPr lang="es-ES" sz="3600" dirty="0">
                <a:solidFill>
                  <a:schemeClr val="tx1">
                    <a:lumMod val="75000"/>
                    <a:lumOff val="25000"/>
                  </a:schemeClr>
                </a:solidFill>
              </a:rPr>
              <a:t> </a:t>
            </a:r>
            <a:r>
              <a:rPr lang="es-ES" sz="3600" dirty="0" err="1" smtClean="0">
                <a:solidFill>
                  <a:schemeClr val="tx1">
                    <a:lumMod val="75000"/>
                    <a:lumOff val="25000"/>
                  </a:schemeClr>
                </a:solidFill>
              </a:rPr>
              <a:t>Scale</a:t>
            </a:r>
            <a:r>
              <a:rPr lang="es-ES" sz="3600" dirty="0" smtClean="0">
                <a:solidFill>
                  <a:schemeClr val="tx1">
                    <a:lumMod val="75000"/>
                    <a:lumOff val="25000"/>
                  </a:schemeClr>
                </a:solidFill>
              </a:rPr>
              <a:t>)</a:t>
            </a:r>
            <a:r>
              <a:rPr lang="es-ES" sz="3600" baseline="30000" dirty="0" smtClean="0">
                <a:solidFill>
                  <a:schemeClr val="tx1">
                    <a:lumMod val="75000"/>
                    <a:lumOff val="25000"/>
                  </a:schemeClr>
                </a:solidFill>
              </a:rPr>
              <a:t>3</a:t>
            </a:r>
          </a:p>
          <a:p>
            <a:pPr>
              <a:lnSpc>
                <a:spcPct val="80000"/>
              </a:lnSpc>
            </a:pPr>
            <a:endParaRPr lang="es-ES" sz="2800" dirty="0" smtClean="0">
              <a:solidFill>
                <a:schemeClr val="tx1">
                  <a:lumMod val="75000"/>
                  <a:lumOff val="25000"/>
                </a:schemeClr>
              </a:solidFill>
            </a:endParaRPr>
          </a:p>
          <a:p>
            <a:pPr>
              <a:lnSpc>
                <a:spcPct val="80000"/>
              </a:lnSpc>
            </a:pPr>
            <a:r>
              <a:rPr lang="es-ES" sz="2800" dirty="0" smtClean="0">
                <a:solidFill>
                  <a:schemeClr val="tx1">
                    <a:lumMod val="75000"/>
                    <a:lumOff val="25000"/>
                  </a:schemeClr>
                </a:solidFill>
              </a:rPr>
              <a:t>Desarrollado en 1986 por John </a:t>
            </a:r>
            <a:r>
              <a:rPr lang="es-ES" sz="2800" dirty="0" err="1" smtClean="0">
                <a:solidFill>
                  <a:schemeClr val="tx1">
                    <a:lumMod val="75000"/>
                    <a:lumOff val="25000"/>
                  </a:schemeClr>
                </a:solidFill>
              </a:rPr>
              <a:t>Brooke</a:t>
            </a:r>
            <a:endParaRPr lang="es-ES" sz="2800" dirty="0" smtClean="0">
              <a:solidFill>
                <a:schemeClr val="tx1">
                  <a:lumMod val="75000"/>
                  <a:lumOff val="25000"/>
                </a:schemeClr>
              </a:solidFill>
            </a:endParaRPr>
          </a:p>
          <a:p>
            <a:pPr>
              <a:lnSpc>
                <a:spcPct val="80000"/>
              </a:lnSpc>
            </a:pPr>
            <a:r>
              <a:rPr lang="es-ES" sz="2800" dirty="0" smtClean="0">
                <a:solidFill>
                  <a:schemeClr val="tx1">
                    <a:lumMod val="75000"/>
                    <a:lumOff val="25000"/>
                  </a:schemeClr>
                </a:solidFill>
              </a:rPr>
              <a:t>Ofrece una visión de la satisfacción de usuarios con software</a:t>
            </a:r>
          </a:p>
          <a:p>
            <a:pPr>
              <a:lnSpc>
                <a:spcPct val="80000"/>
              </a:lnSpc>
            </a:pPr>
            <a:r>
              <a:rPr lang="es-ES" sz="2800" dirty="0" smtClean="0">
                <a:solidFill>
                  <a:schemeClr val="tx1">
                    <a:lumMod val="75000"/>
                    <a:lumOff val="25000"/>
                  </a:schemeClr>
                </a:solidFill>
              </a:rPr>
              <a:t>10 afirmaciones que el usuario debe puntuar entre 1 y 5</a:t>
            </a:r>
          </a:p>
          <a:p>
            <a:pPr>
              <a:lnSpc>
                <a:spcPct val="80000"/>
              </a:lnSpc>
            </a:pPr>
            <a:r>
              <a:rPr lang="es-ES" sz="2800" dirty="0" smtClean="0">
                <a:solidFill>
                  <a:schemeClr val="tx1">
                    <a:lumMod val="75000"/>
                    <a:lumOff val="25000"/>
                  </a:schemeClr>
                </a:solidFill>
              </a:rPr>
              <a:t>El resultado final se pondera en la escala 1..100</a:t>
            </a:r>
            <a:endParaRPr lang="es-ES" sz="2800" dirty="0">
              <a:solidFill>
                <a:schemeClr val="tx1">
                  <a:lumMod val="75000"/>
                  <a:lumOff val="25000"/>
                </a:schemeClr>
              </a:solidFill>
            </a:endParaRPr>
          </a:p>
        </p:txBody>
      </p:sp>
      <p:sp>
        <p:nvSpPr>
          <p:cNvPr id="5" name="4 CuadroTexto"/>
          <p:cNvSpPr txBox="1"/>
          <p:nvPr/>
        </p:nvSpPr>
        <p:spPr>
          <a:xfrm>
            <a:off x="2859" y="6525344"/>
            <a:ext cx="7128791" cy="369219"/>
          </a:xfrm>
          <a:prstGeom prst="rect">
            <a:avLst/>
          </a:prstGeom>
        </p:spPr>
        <p:txBody>
          <a:bodyPr vert="horz" lIns="91440" tIns="45720" rIns="91440" bIns="45720" rtlCol="0" anchor="ctr"/>
          <a:lstStyle>
            <a:defPPr>
              <a:defRPr lang="es-ES"/>
            </a:defPPr>
            <a:lvl1pPr algn="ctr">
              <a:defRPr sz="2800" baseline="30000">
                <a:solidFill>
                  <a:schemeClr val="tx1">
                    <a:tint val="75000"/>
                  </a:schemeClr>
                </a:solidFill>
              </a:defRPr>
            </a:lvl1pPr>
          </a:lstStyle>
          <a:p>
            <a:pPr algn="l"/>
            <a:r>
              <a:rPr lang="es-ES" sz="1600" dirty="0"/>
              <a:t>3</a:t>
            </a:r>
            <a:r>
              <a:rPr lang="es-ES" sz="1600" dirty="0" smtClean="0"/>
              <a:t> </a:t>
            </a:r>
            <a:r>
              <a:rPr lang="es-ES" sz="1600" baseline="0" dirty="0" smtClean="0">
                <a:hlinkClick r:id="rId3"/>
              </a:rPr>
              <a:t>http</a:t>
            </a:r>
            <a:r>
              <a:rPr lang="es-ES" sz="1600" baseline="0" dirty="0">
                <a:hlinkClick r:id="rId3"/>
              </a:rPr>
              <a:t>://</a:t>
            </a:r>
            <a:r>
              <a:rPr lang="es-ES" sz="1600" baseline="0" dirty="0" smtClean="0">
                <a:hlinkClick r:id="rId3"/>
              </a:rPr>
              <a:t>www.usability.gov/how-to-and-tools/methods/system-usability-scale.html</a:t>
            </a:r>
            <a:endParaRPr lang="es-ES" sz="1600" baseline="0" dirty="0"/>
          </a:p>
        </p:txBody>
      </p:sp>
      <p:sp>
        <p:nvSpPr>
          <p:cNvPr id="6" name="6 Rectángulo redondeado"/>
          <p:cNvSpPr/>
          <p:nvPr/>
        </p:nvSpPr>
        <p:spPr>
          <a:xfrm>
            <a:off x="6040227" y="188640"/>
            <a:ext cx="220418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173776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82</a:t>
            </a:fld>
            <a:endParaRPr lang="es-ES"/>
          </a:p>
        </p:txBody>
      </p:sp>
      <p:sp>
        <p:nvSpPr>
          <p:cNvPr id="3" name="Content Placeholder 2"/>
          <p:cNvSpPr>
            <a:spLocks noGrp="1"/>
          </p:cNvSpPr>
          <p:nvPr>
            <p:ph idx="1"/>
          </p:nvPr>
        </p:nvSpPr>
        <p:spPr/>
        <p:txBody>
          <a:bodyPr>
            <a:normAutofit/>
          </a:bodyPr>
          <a:lstStyle/>
          <a:p>
            <a:pPr algn="ctr">
              <a:lnSpc>
                <a:spcPct val="80000"/>
              </a:lnSpc>
              <a:buNone/>
            </a:pPr>
            <a:r>
              <a:rPr lang="es-ES" sz="3600" dirty="0" smtClean="0">
                <a:solidFill>
                  <a:schemeClr val="tx1">
                    <a:lumMod val="75000"/>
                    <a:lumOff val="25000"/>
                  </a:schemeClr>
                </a:solidFill>
              </a:rPr>
              <a:t>Detalles del experimento</a:t>
            </a:r>
          </a:p>
          <a:p>
            <a:pPr>
              <a:lnSpc>
                <a:spcPct val="80000"/>
              </a:lnSpc>
            </a:pPr>
            <a:endParaRPr lang="es-ES" sz="2800" dirty="0" smtClean="0">
              <a:solidFill>
                <a:schemeClr val="tx1">
                  <a:lumMod val="75000"/>
                  <a:lumOff val="25000"/>
                </a:schemeClr>
              </a:solidFill>
            </a:endParaRPr>
          </a:p>
        </p:txBody>
      </p:sp>
      <p:sp>
        <p:nvSpPr>
          <p:cNvPr id="6" name="6 Rectángulo redondeado"/>
          <p:cNvSpPr/>
          <p:nvPr/>
        </p:nvSpPr>
        <p:spPr>
          <a:xfrm>
            <a:off x="6040227" y="188640"/>
            <a:ext cx="220418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7" name="6 Tabla"/>
          <p:cNvGraphicFramePr>
            <a:graphicFrameLocks noGrp="1"/>
          </p:cNvGraphicFramePr>
          <p:nvPr>
            <p:extLst>
              <p:ext uri="{D42A27DB-BD31-4B8C-83A1-F6EECF244321}">
                <p14:modId xmlns:p14="http://schemas.microsoft.com/office/powerpoint/2010/main" val="334309890"/>
              </p:ext>
            </p:extLst>
          </p:nvPr>
        </p:nvGraphicFramePr>
        <p:xfrm>
          <a:off x="1750430" y="2636912"/>
          <a:ext cx="5643141" cy="2592288"/>
        </p:xfrm>
        <a:graphic>
          <a:graphicData uri="http://schemas.openxmlformats.org/drawingml/2006/table">
            <a:tbl>
              <a:tblPr bandRow="1">
                <a:tableStyleId>{3B4B98B0-60AC-42C2-AFA5-B58CD77FA1E5}</a:tableStyleId>
              </a:tblPr>
              <a:tblGrid>
                <a:gridCol w="3301382"/>
                <a:gridCol w="2341759"/>
              </a:tblGrid>
              <a:tr h="576064">
                <a:tc>
                  <a:txBody>
                    <a:bodyPr/>
                    <a:lstStyle/>
                    <a:p>
                      <a:pPr marL="0" algn="l" defTabSz="914400" rtl="0" eaLnBrk="1" fontAlgn="ctr" latinLnBrk="0" hangingPunct="1"/>
                      <a:r>
                        <a:rPr lang="es-ES" sz="1800" b="1" kern="1200" dirty="0">
                          <a:solidFill>
                            <a:schemeClr val="tx1"/>
                          </a:solidFill>
                          <a:latin typeface="+mn-lt"/>
                          <a:ea typeface="+mn-ea"/>
                          <a:cs typeface="+mn-cs"/>
                        </a:rPr>
                        <a:t>Usuarios encuestados</a:t>
                      </a:r>
                    </a:p>
                  </a:txBody>
                  <a:tcPr marL="7242" marR="7242" marT="7242" marB="0" anchor="ctr"/>
                </a:tc>
                <a:tc>
                  <a:txBody>
                    <a:bodyPr/>
                    <a:lstStyle/>
                    <a:p>
                      <a:pPr algn="l" rtl="0" fontAlgn="ctr"/>
                      <a:r>
                        <a:rPr lang="es-ES" sz="1800" u="none" strike="noStrike" dirty="0">
                          <a:effectLst/>
                          <a:latin typeface="+mj-lt"/>
                        </a:rPr>
                        <a:t>30</a:t>
                      </a:r>
                      <a:endParaRPr lang="es-ES" sz="1800" kern="1200" dirty="0">
                        <a:solidFill>
                          <a:schemeClr val="tx1"/>
                        </a:solidFill>
                        <a:latin typeface="+mj-lt"/>
                        <a:ea typeface="+mn-ea"/>
                        <a:cs typeface="+mn-cs"/>
                      </a:endParaRPr>
                    </a:p>
                  </a:txBody>
                  <a:tcPr marL="7242" marR="7242" marT="7242" marB="0" anchor="ctr"/>
                </a:tc>
              </a:tr>
              <a:tr h="504056">
                <a:tc>
                  <a:txBody>
                    <a:bodyPr/>
                    <a:lstStyle/>
                    <a:p>
                      <a:pPr marL="0" algn="l" defTabSz="914400" rtl="0" eaLnBrk="1" fontAlgn="ctr" latinLnBrk="0" hangingPunct="1"/>
                      <a:r>
                        <a:rPr lang="es-ES" sz="1800" b="1" kern="1200" dirty="0">
                          <a:solidFill>
                            <a:schemeClr val="tx1"/>
                          </a:solidFill>
                          <a:latin typeface="+mn-lt"/>
                          <a:ea typeface="+mn-ea"/>
                          <a:cs typeface="+mn-cs"/>
                        </a:rPr>
                        <a:t>Rangos de edad</a:t>
                      </a:r>
                    </a:p>
                  </a:txBody>
                  <a:tcPr marL="7242" marR="7242" marT="7242"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s-ES" sz="1800" u="none" strike="noStrike" dirty="0" smtClean="0">
                          <a:effectLst/>
                          <a:latin typeface="+mj-lt"/>
                        </a:rPr>
                        <a:t>20-35, </a:t>
                      </a:r>
                      <a:r>
                        <a:rPr lang="es-ES" sz="1800" u="none" strike="noStrike" kern="1200" dirty="0" smtClean="0">
                          <a:solidFill>
                            <a:schemeClr val="tx1"/>
                          </a:solidFill>
                          <a:effectLst/>
                          <a:latin typeface="+mn-lt"/>
                          <a:ea typeface="+mn-ea"/>
                          <a:cs typeface="+mn-cs"/>
                        </a:rPr>
                        <a:t>35-50, 50-65,</a:t>
                      </a:r>
                      <a:r>
                        <a:rPr lang="es-ES" sz="1800" b="0" i="0" u="none" strike="noStrike" kern="1200" baseline="0" dirty="0" smtClean="0">
                          <a:solidFill>
                            <a:srgbClr val="000000"/>
                          </a:solidFill>
                          <a:effectLst/>
                          <a:latin typeface="+mn-lt"/>
                          <a:ea typeface="+mn-ea"/>
                          <a:cs typeface="+mn-cs"/>
                        </a:rPr>
                        <a:t> </a:t>
                      </a:r>
                      <a:r>
                        <a:rPr lang="es-ES" sz="1800" b="0" i="0" u="none" strike="noStrike" dirty="0" smtClean="0">
                          <a:solidFill>
                            <a:srgbClr val="000000"/>
                          </a:solidFill>
                          <a:effectLst/>
                          <a:latin typeface="+mj-lt"/>
                        </a:rPr>
                        <a:t>&gt;65</a:t>
                      </a:r>
                      <a:endParaRPr lang="es-ES" sz="1800" b="0" i="0" u="none" strike="noStrike" dirty="0">
                        <a:solidFill>
                          <a:srgbClr val="000000"/>
                        </a:solidFill>
                        <a:effectLst/>
                        <a:latin typeface="+mj-lt"/>
                      </a:endParaRPr>
                    </a:p>
                  </a:txBody>
                  <a:tcPr marL="7242" marR="7242" marT="7242" marB="0" anchor="ctr"/>
                </a:tc>
              </a:tr>
              <a:tr h="504056">
                <a:tc>
                  <a:txBody>
                    <a:bodyPr/>
                    <a:lstStyle/>
                    <a:p>
                      <a:pPr marL="0" algn="l" defTabSz="914400" rtl="0" eaLnBrk="1" fontAlgn="ctr" latinLnBrk="0" hangingPunct="1"/>
                      <a:r>
                        <a:rPr lang="es-ES" sz="1800" b="1" kern="1200" dirty="0">
                          <a:solidFill>
                            <a:schemeClr val="tx1"/>
                          </a:solidFill>
                          <a:latin typeface="+mn-lt"/>
                          <a:ea typeface="+mn-ea"/>
                          <a:cs typeface="+mn-cs"/>
                        </a:rPr>
                        <a:t>Experiencia con tecnología</a:t>
                      </a:r>
                    </a:p>
                  </a:txBody>
                  <a:tcPr marL="7242" marR="7242" marT="7242" marB="0" anchor="ctr"/>
                </a:tc>
                <a:tc>
                  <a:txBody>
                    <a:bodyPr/>
                    <a:lstStyle/>
                    <a:p>
                      <a:pPr algn="l" rtl="0" fontAlgn="ctr"/>
                      <a:r>
                        <a:rPr lang="es-ES" sz="1800" i="1" u="none" strike="noStrike" dirty="0" err="1" smtClean="0">
                          <a:effectLst/>
                          <a:latin typeface="+mj-lt"/>
                        </a:rPr>
                        <a:t>Low</a:t>
                      </a:r>
                      <a:r>
                        <a:rPr lang="es-ES" sz="1800" i="1" u="none" strike="noStrike" dirty="0" smtClean="0">
                          <a:effectLst/>
                          <a:latin typeface="+mj-lt"/>
                        </a:rPr>
                        <a:t>/Medium/High</a:t>
                      </a:r>
                      <a:endParaRPr lang="es-ES" sz="1800" b="0" i="1" u="none" strike="noStrike" dirty="0">
                        <a:solidFill>
                          <a:srgbClr val="000000"/>
                        </a:solidFill>
                        <a:effectLst/>
                        <a:latin typeface="+mj-lt"/>
                      </a:endParaRPr>
                    </a:p>
                  </a:txBody>
                  <a:tcPr marL="7242" marR="7242" marT="7242" marB="0" anchor="ctr"/>
                </a:tc>
              </a:tr>
              <a:tr h="504056">
                <a:tc>
                  <a:txBody>
                    <a:bodyPr/>
                    <a:lstStyle/>
                    <a:p>
                      <a:pPr marL="0" algn="l" defTabSz="914400" rtl="0" eaLnBrk="1" fontAlgn="ctr" latinLnBrk="0" hangingPunct="1"/>
                      <a:r>
                        <a:rPr lang="es-ES" sz="1800" b="1" kern="1200" dirty="0">
                          <a:solidFill>
                            <a:schemeClr val="tx1"/>
                          </a:solidFill>
                          <a:latin typeface="+mn-lt"/>
                          <a:ea typeface="+mn-ea"/>
                          <a:cs typeface="+mn-cs"/>
                        </a:rPr>
                        <a:t>Discapacidad</a:t>
                      </a:r>
                    </a:p>
                  </a:txBody>
                  <a:tcPr marL="7242" marR="7242" marT="7242" marB="0" anchor="ctr"/>
                </a:tc>
                <a:tc>
                  <a:txBody>
                    <a:bodyPr/>
                    <a:lstStyle/>
                    <a:p>
                      <a:pPr algn="l" rtl="0" fontAlgn="ctr"/>
                      <a:r>
                        <a:rPr lang="es-ES" sz="1800" u="none" strike="noStrike" dirty="0" smtClean="0">
                          <a:effectLst/>
                          <a:latin typeface="+mj-lt"/>
                        </a:rPr>
                        <a:t>Visual/Auditiva</a:t>
                      </a:r>
                      <a:endParaRPr lang="es-ES" sz="1800" b="0" i="0" u="none" strike="noStrike" dirty="0">
                        <a:solidFill>
                          <a:srgbClr val="000000"/>
                        </a:solidFill>
                        <a:effectLst/>
                        <a:latin typeface="+mj-lt"/>
                      </a:endParaRPr>
                    </a:p>
                  </a:txBody>
                  <a:tcPr marL="7242" marR="7242" marT="7242" marB="0" anchor="ctr"/>
                </a:tc>
              </a:tr>
              <a:tr h="504056">
                <a:tc>
                  <a:txBody>
                    <a:bodyPr/>
                    <a:lstStyle/>
                    <a:p>
                      <a:pPr marL="0" algn="l" defTabSz="914400" rtl="0" eaLnBrk="1" fontAlgn="ctr" latinLnBrk="0" hangingPunct="1"/>
                      <a:r>
                        <a:rPr lang="es-ES" sz="1800" b="1" kern="1200" dirty="0">
                          <a:solidFill>
                            <a:schemeClr val="tx1"/>
                          </a:solidFill>
                          <a:latin typeface="+mn-lt"/>
                          <a:ea typeface="+mn-ea"/>
                          <a:cs typeface="+mn-cs"/>
                        </a:rPr>
                        <a:t>Conocimientos de desarrollador</a:t>
                      </a:r>
                    </a:p>
                  </a:txBody>
                  <a:tcPr marL="7242" marR="7242" marT="7242" marB="0" anchor="ctr"/>
                </a:tc>
                <a:tc>
                  <a:txBody>
                    <a:bodyPr/>
                    <a:lstStyle/>
                    <a:p>
                      <a:pPr algn="l" rtl="0" fontAlgn="ctr"/>
                      <a:r>
                        <a:rPr lang="es-ES" sz="1800" u="none" strike="noStrike" dirty="0">
                          <a:effectLst/>
                          <a:latin typeface="+mj-lt"/>
                        </a:rPr>
                        <a:t>Sí/No</a:t>
                      </a:r>
                      <a:endParaRPr lang="es-ES" sz="1800" b="0" i="0" u="none" strike="noStrike" dirty="0">
                        <a:solidFill>
                          <a:srgbClr val="000000"/>
                        </a:solidFill>
                        <a:effectLst/>
                        <a:latin typeface="+mj-lt"/>
                      </a:endParaRPr>
                    </a:p>
                  </a:txBody>
                  <a:tcPr marL="7242" marR="7242" marT="7242" marB="0" anchor="ctr"/>
                </a:tc>
              </a:tr>
            </a:tbl>
          </a:graphicData>
        </a:graphic>
      </p:graphicFrame>
    </p:spTree>
    <p:extLst>
      <p:ext uri="{BB962C8B-B14F-4D97-AF65-F5344CB8AC3E}">
        <p14:creationId xmlns:p14="http://schemas.microsoft.com/office/powerpoint/2010/main" val="14761381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83</a:t>
            </a:fld>
            <a:endParaRPr lang="es-ES"/>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516" y="1650019"/>
            <a:ext cx="3968757" cy="4011229"/>
          </a:xfrm>
          <a:prstGeom prst="rect">
            <a:avLst/>
          </a:prstGeom>
        </p:spPr>
      </p:pic>
      <p:sp>
        <p:nvSpPr>
          <p:cNvPr id="8" name="7 Forma libre"/>
          <p:cNvSpPr/>
          <p:nvPr/>
        </p:nvSpPr>
        <p:spPr>
          <a:xfrm>
            <a:off x="2311516" y="1768355"/>
            <a:ext cx="4231758" cy="3200400"/>
          </a:xfrm>
          <a:custGeom>
            <a:avLst/>
            <a:gdLst>
              <a:gd name="connsiteX0" fmla="*/ 2275367 w 4231758"/>
              <a:gd name="connsiteY0" fmla="*/ 191386 h 3200400"/>
              <a:gd name="connsiteX1" fmla="*/ 2264735 w 4231758"/>
              <a:gd name="connsiteY1" fmla="*/ 1828800 h 3200400"/>
              <a:gd name="connsiteX2" fmla="*/ 2222205 w 4231758"/>
              <a:gd name="connsiteY2" fmla="*/ 1839432 h 3200400"/>
              <a:gd name="connsiteX3" fmla="*/ 1371600 w 4231758"/>
              <a:gd name="connsiteY3" fmla="*/ 0 h 3200400"/>
              <a:gd name="connsiteX4" fmla="*/ 0 w 4231758"/>
              <a:gd name="connsiteY4" fmla="*/ 1339702 h 3200400"/>
              <a:gd name="connsiteX5" fmla="*/ 765544 w 4231758"/>
              <a:gd name="connsiteY5" fmla="*/ 2977116 h 3200400"/>
              <a:gd name="connsiteX6" fmla="*/ 1233377 w 4231758"/>
              <a:gd name="connsiteY6" fmla="*/ 3200400 h 3200400"/>
              <a:gd name="connsiteX7" fmla="*/ 3519377 w 4231758"/>
              <a:gd name="connsiteY7" fmla="*/ 3200400 h 3200400"/>
              <a:gd name="connsiteX8" fmla="*/ 4157330 w 4231758"/>
              <a:gd name="connsiteY8" fmla="*/ 1881963 h 3200400"/>
              <a:gd name="connsiteX9" fmla="*/ 4231758 w 4231758"/>
              <a:gd name="connsiteY9" fmla="*/ 563526 h 3200400"/>
              <a:gd name="connsiteX10" fmla="*/ 2275367 w 4231758"/>
              <a:gd name="connsiteY10" fmla="*/ 191386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1758" h="3200400">
                <a:moveTo>
                  <a:pt x="2275367" y="191386"/>
                </a:moveTo>
                <a:lnTo>
                  <a:pt x="2264735" y="1828800"/>
                </a:lnTo>
                <a:lnTo>
                  <a:pt x="2222205" y="1839432"/>
                </a:lnTo>
                <a:lnTo>
                  <a:pt x="1371600" y="0"/>
                </a:lnTo>
                <a:lnTo>
                  <a:pt x="0" y="1339702"/>
                </a:lnTo>
                <a:lnTo>
                  <a:pt x="765544" y="2977116"/>
                </a:lnTo>
                <a:lnTo>
                  <a:pt x="1233377" y="3200400"/>
                </a:lnTo>
                <a:lnTo>
                  <a:pt x="3519377" y="3200400"/>
                </a:lnTo>
                <a:lnTo>
                  <a:pt x="4157330" y="1881963"/>
                </a:lnTo>
                <a:lnTo>
                  <a:pt x="4231758" y="563526"/>
                </a:lnTo>
                <a:lnTo>
                  <a:pt x="2275367" y="191386"/>
                </a:lnTo>
                <a:close/>
              </a:path>
            </a:pathLst>
          </a:cu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Forma libre"/>
          <p:cNvSpPr/>
          <p:nvPr/>
        </p:nvSpPr>
        <p:spPr>
          <a:xfrm>
            <a:off x="3342874" y="1545071"/>
            <a:ext cx="3317358" cy="3423684"/>
          </a:xfrm>
          <a:custGeom>
            <a:avLst/>
            <a:gdLst>
              <a:gd name="connsiteX0" fmla="*/ 382772 w 3317358"/>
              <a:gd name="connsiteY0" fmla="*/ 361507 h 3423684"/>
              <a:gd name="connsiteX1" fmla="*/ 1190847 w 3317358"/>
              <a:gd name="connsiteY1" fmla="*/ 2062716 h 3423684"/>
              <a:gd name="connsiteX2" fmla="*/ 0 w 3317358"/>
              <a:gd name="connsiteY2" fmla="*/ 3136605 h 3423684"/>
              <a:gd name="connsiteX3" fmla="*/ 116958 w 3317358"/>
              <a:gd name="connsiteY3" fmla="*/ 3423684 h 3423684"/>
              <a:gd name="connsiteX4" fmla="*/ 2700670 w 3317358"/>
              <a:gd name="connsiteY4" fmla="*/ 3423684 h 3423684"/>
              <a:gd name="connsiteX5" fmla="*/ 3317358 w 3317358"/>
              <a:gd name="connsiteY5" fmla="*/ 733647 h 3423684"/>
              <a:gd name="connsiteX6" fmla="*/ 754912 w 3317358"/>
              <a:gd name="connsiteY6" fmla="*/ 0 h 3423684"/>
              <a:gd name="connsiteX7" fmla="*/ 382772 w 3317358"/>
              <a:gd name="connsiteY7" fmla="*/ 361507 h 342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7358" h="3423684">
                <a:moveTo>
                  <a:pt x="382772" y="361507"/>
                </a:moveTo>
                <a:lnTo>
                  <a:pt x="1190847" y="2062716"/>
                </a:lnTo>
                <a:lnTo>
                  <a:pt x="0" y="3136605"/>
                </a:lnTo>
                <a:lnTo>
                  <a:pt x="116958" y="3423684"/>
                </a:lnTo>
                <a:lnTo>
                  <a:pt x="2700670" y="3423684"/>
                </a:lnTo>
                <a:lnTo>
                  <a:pt x="3317358" y="733647"/>
                </a:lnTo>
                <a:lnTo>
                  <a:pt x="754912" y="0"/>
                </a:lnTo>
                <a:lnTo>
                  <a:pt x="382772" y="361507"/>
                </a:lnTo>
                <a:close/>
              </a:path>
            </a:pathLst>
          </a:cu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orma libre"/>
          <p:cNvSpPr/>
          <p:nvPr/>
        </p:nvSpPr>
        <p:spPr>
          <a:xfrm>
            <a:off x="2322149" y="1608867"/>
            <a:ext cx="2264734" cy="3221665"/>
          </a:xfrm>
          <a:custGeom>
            <a:avLst/>
            <a:gdLst>
              <a:gd name="connsiteX0" fmla="*/ 2264734 w 2264734"/>
              <a:gd name="connsiteY0" fmla="*/ 244548 h 3221665"/>
              <a:gd name="connsiteX1" fmla="*/ 2243469 w 2264734"/>
              <a:gd name="connsiteY1" fmla="*/ 2020186 h 3221665"/>
              <a:gd name="connsiteX2" fmla="*/ 914400 w 2264734"/>
              <a:gd name="connsiteY2" fmla="*/ 3221665 h 3221665"/>
              <a:gd name="connsiteX3" fmla="*/ 21265 w 2264734"/>
              <a:gd name="connsiteY3" fmla="*/ 2360427 h 3221665"/>
              <a:gd name="connsiteX4" fmla="*/ 0 w 2264734"/>
              <a:gd name="connsiteY4" fmla="*/ 1010093 h 3221665"/>
              <a:gd name="connsiteX5" fmla="*/ 1488558 w 2264734"/>
              <a:gd name="connsiteY5" fmla="*/ 148855 h 3221665"/>
              <a:gd name="connsiteX6" fmla="*/ 2254102 w 2264734"/>
              <a:gd name="connsiteY6" fmla="*/ 0 h 3221665"/>
              <a:gd name="connsiteX7" fmla="*/ 2264734 w 2264734"/>
              <a:gd name="connsiteY7" fmla="*/ 244548 h 322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4734" h="3221665">
                <a:moveTo>
                  <a:pt x="2264734" y="244548"/>
                </a:moveTo>
                <a:lnTo>
                  <a:pt x="2243469" y="2020186"/>
                </a:lnTo>
                <a:lnTo>
                  <a:pt x="914400" y="3221665"/>
                </a:lnTo>
                <a:lnTo>
                  <a:pt x="21265" y="2360427"/>
                </a:lnTo>
                <a:lnTo>
                  <a:pt x="0" y="1010093"/>
                </a:lnTo>
                <a:lnTo>
                  <a:pt x="1488558" y="148855"/>
                </a:lnTo>
                <a:lnTo>
                  <a:pt x="2254102" y="0"/>
                </a:lnTo>
                <a:lnTo>
                  <a:pt x="2264734" y="244548"/>
                </a:lnTo>
                <a:close/>
              </a:path>
            </a:pathLst>
          </a:cu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6 Rectángulo redondeado"/>
          <p:cNvSpPr/>
          <p:nvPr/>
        </p:nvSpPr>
        <p:spPr>
          <a:xfrm>
            <a:off x="6040227" y="188640"/>
            <a:ext cx="234819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2880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84</a:t>
            </a:fld>
            <a:endParaRPr lang="es-ES"/>
          </a:p>
        </p:txBody>
      </p:sp>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955" y="1581855"/>
            <a:ext cx="4780089" cy="3694289"/>
          </a:xfrm>
          <a:prstGeom prst="rect">
            <a:avLst/>
          </a:prstGeom>
        </p:spPr>
      </p:pic>
      <p:sp>
        <p:nvSpPr>
          <p:cNvPr id="7" name="6 Rectángulo redondeado"/>
          <p:cNvSpPr/>
          <p:nvPr/>
        </p:nvSpPr>
        <p:spPr>
          <a:xfrm>
            <a:off x="3240361" y="3675723"/>
            <a:ext cx="504056" cy="140946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2" name="6 Rectángulo redondeado"/>
          <p:cNvSpPr/>
          <p:nvPr/>
        </p:nvSpPr>
        <p:spPr>
          <a:xfrm>
            <a:off x="6040227" y="188640"/>
            <a:ext cx="2348197"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4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1.38889E-6 2.59259E-6 L 0.31111 0.08194 " pathEditMode="relative" rAng="0" ptsTypes="AA">
                                      <p:cBhvr>
                                        <p:cTn id="11" dur="2000" fill="hold"/>
                                        <p:tgtEl>
                                          <p:spTgt spid="7"/>
                                        </p:tgtEl>
                                        <p:attrNameLst>
                                          <p:attrName>ppt_x</p:attrName>
                                          <p:attrName>ppt_y</p:attrName>
                                        </p:attrNameLst>
                                      </p:cBhvr>
                                      <p:rCtr x="15556" y="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85</a:t>
            </a:fld>
            <a:endParaRPr lang="es-ES"/>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257" y="1680913"/>
            <a:ext cx="4528307" cy="3540424"/>
          </a:xfrm>
          <a:prstGeom prst="rect">
            <a:avLst/>
          </a:prstGeom>
        </p:spPr>
      </p:pic>
      <p:sp>
        <p:nvSpPr>
          <p:cNvPr id="5" name="4 Rectángulo redondeado"/>
          <p:cNvSpPr/>
          <p:nvPr/>
        </p:nvSpPr>
        <p:spPr>
          <a:xfrm>
            <a:off x="6156176" y="3495079"/>
            <a:ext cx="576064" cy="160722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0" name="9 Flecha derecha"/>
          <p:cNvSpPr/>
          <p:nvPr/>
        </p:nvSpPr>
        <p:spPr>
          <a:xfrm rot="20533379">
            <a:off x="2174952" y="4897839"/>
            <a:ext cx="720080" cy="448159"/>
          </a:xfrm>
          <a:prstGeom prst="rightArrow">
            <a:avLst/>
          </a:prstGeom>
          <a:solidFill>
            <a:schemeClr val="accent2">
              <a:alpha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2" name="6 Rectángulo redondeado"/>
          <p:cNvSpPr/>
          <p:nvPr/>
        </p:nvSpPr>
        <p:spPr>
          <a:xfrm>
            <a:off x="6040227" y="188640"/>
            <a:ext cx="249221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853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86</a:t>
            </a:fld>
            <a:endParaRPr lang="es-ES"/>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687049"/>
            <a:ext cx="4466947" cy="3528152"/>
          </a:xfrm>
          <a:prstGeom prst="rect">
            <a:avLst/>
          </a:prstGeom>
        </p:spPr>
      </p:pic>
      <p:sp>
        <p:nvSpPr>
          <p:cNvPr id="12" name="6 Rectángulo redondeado"/>
          <p:cNvSpPr/>
          <p:nvPr/>
        </p:nvSpPr>
        <p:spPr>
          <a:xfrm>
            <a:off x="6040227" y="188640"/>
            <a:ext cx="2492213"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900419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Encuesta a usuarios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87</a:t>
            </a:fld>
            <a:endParaRPr lang="es-ES"/>
          </a:p>
        </p:txBody>
      </p:sp>
      <p:pic>
        <p:nvPicPr>
          <p:cNvPr id="1026" name="Picture 2" descr="F:\tesis\sus_develop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49" y="1758123"/>
            <a:ext cx="3733701" cy="3544119"/>
          </a:xfrm>
          <a:prstGeom prst="rect">
            <a:avLst/>
          </a:prstGeom>
          <a:noFill/>
          <a:extLst>
            <a:ext uri="{909E8E84-426E-40DD-AFC4-6F175D3DCCD1}">
              <a14:hiddenFill xmlns:a14="http://schemas.microsoft.com/office/drawing/2010/main">
                <a:solidFill>
                  <a:srgbClr val="FFFFFF"/>
                </a:solidFill>
              </a14:hiddenFill>
            </a:ext>
          </a:extLst>
        </p:spPr>
      </p:pic>
      <p:sp>
        <p:nvSpPr>
          <p:cNvPr id="3" name="2 Forma libre"/>
          <p:cNvSpPr/>
          <p:nvPr/>
        </p:nvSpPr>
        <p:spPr>
          <a:xfrm>
            <a:off x="2926802" y="1556792"/>
            <a:ext cx="1613418" cy="1776954"/>
          </a:xfrm>
          <a:custGeom>
            <a:avLst/>
            <a:gdLst>
              <a:gd name="connsiteX0" fmla="*/ 42530 w 2094614"/>
              <a:gd name="connsiteY0" fmla="*/ 1531089 h 2339163"/>
              <a:gd name="connsiteX1" fmla="*/ 42530 w 2094614"/>
              <a:gd name="connsiteY1" fmla="*/ 1531089 h 2339163"/>
              <a:gd name="connsiteX2" fmla="*/ 31897 w 2094614"/>
              <a:gd name="connsiteY2" fmla="*/ 1371600 h 2339163"/>
              <a:gd name="connsiteX3" fmla="*/ 21265 w 2094614"/>
              <a:gd name="connsiteY3" fmla="*/ 1297172 h 2339163"/>
              <a:gd name="connsiteX4" fmla="*/ 10632 w 2094614"/>
              <a:gd name="connsiteY4" fmla="*/ 893135 h 2339163"/>
              <a:gd name="connsiteX5" fmla="*/ 0 w 2094614"/>
              <a:gd name="connsiteY5" fmla="*/ 627321 h 2339163"/>
              <a:gd name="connsiteX6" fmla="*/ 10632 w 2094614"/>
              <a:gd name="connsiteY6" fmla="*/ 574159 h 2339163"/>
              <a:gd name="connsiteX7" fmla="*/ 31897 w 2094614"/>
              <a:gd name="connsiteY7" fmla="*/ 520996 h 2339163"/>
              <a:gd name="connsiteX8" fmla="*/ 85060 w 2094614"/>
              <a:gd name="connsiteY8" fmla="*/ 435935 h 2339163"/>
              <a:gd name="connsiteX9" fmla="*/ 148856 w 2094614"/>
              <a:gd name="connsiteY9" fmla="*/ 372140 h 2339163"/>
              <a:gd name="connsiteX10" fmla="*/ 170121 w 2094614"/>
              <a:gd name="connsiteY10" fmla="*/ 329610 h 2339163"/>
              <a:gd name="connsiteX11" fmla="*/ 212651 w 2094614"/>
              <a:gd name="connsiteY11" fmla="*/ 308345 h 2339163"/>
              <a:gd name="connsiteX12" fmla="*/ 244549 w 2094614"/>
              <a:gd name="connsiteY12" fmla="*/ 276447 h 2339163"/>
              <a:gd name="connsiteX13" fmla="*/ 287079 w 2094614"/>
              <a:gd name="connsiteY13" fmla="*/ 255182 h 2339163"/>
              <a:gd name="connsiteX14" fmla="*/ 382772 w 2094614"/>
              <a:gd name="connsiteY14" fmla="*/ 191386 h 2339163"/>
              <a:gd name="connsiteX15" fmla="*/ 425302 w 2094614"/>
              <a:gd name="connsiteY15" fmla="*/ 180754 h 2339163"/>
              <a:gd name="connsiteX16" fmla="*/ 552893 w 2094614"/>
              <a:gd name="connsiteY16" fmla="*/ 127591 h 2339163"/>
              <a:gd name="connsiteX17" fmla="*/ 584790 w 2094614"/>
              <a:gd name="connsiteY17" fmla="*/ 106326 h 2339163"/>
              <a:gd name="connsiteX18" fmla="*/ 648586 w 2094614"/>
              <a:gd name="connsiteY18" fmla="*/ 95693 h 2339163"/>
              <a:gd name="connsiteX19" fmla="*/ 712381 w 2094614"/>
              <a:gd name="connsiteY19" fmla="*/ 74428 h 2339163"/>
              <a:gd name="connsiteX20" fmla="*/ 744279 w 2094614"/>
              <a:gd name="connsiteY20" fmla="*/ 63796 h 2339163"/>
              <a:gd name="connsiteX21" fmla="*/ 829339 w 2094614"/>
              <a:gd name="connsiteY21" fmla="*/ 53163 h 2339163"/>
              <a:gd name="connsiteX22" fmla="*/ 903767 w 2094614"/>
              <a:gd name="connsiteY22" fmla="*/ 42531 h 2339163"/>
              <a:gd name="connsiteX23" fmla="*/ 999460 w 2094614"/>
              <a:gd name="connsiteY23" fmla="*/ 31898 h 2339163"/>
              <a:gd name="connsiteX24" fmla="*/ 1031358 w 2094614"/>
              <a:gd name="connsiteY24" fmla="*/ 21266 h 2339163"/>
              <a:gd name="connsiteX25" fmla="*/ 1222744 w 2094614"/>
              <a:gd name="connsiteY25" fmla="*/ 0 h 2339163"/>
              <a:gd name="connsiteX26" fmla="*/ 1520456 w 2094614"/>
              <a:gd name="connsiteY26" fmla="*/ 10633 h 2339163"/>
              <a:gd name="connsiteX27" fmla="*/ 1573618 w 2094614"/>
              <a:gd name="connsiteY27" fmla="*/ 21266 h 2339163"/>
              <a:gd name="connsiteX28" fmla="*/ 1658679 w 2094614"/>
              <a:gd name="connsiteY28" fmla="*/ 31898 h 2339163"/>
              <a:gd name="connsiteX29" fmla="*/ 1850065 w 2094614"/>
              <a:gd name="connsiteY29" fmla="*/ 53163 h 2339163"/>
              <a:gd name="connsiteX30" fmla="*/ 1988288 w 2094614"/>
              <a:gd name="connsiteY30" fmla="*/ 74428 h 2339163"/>
              <a:gd name="connsiteX31" fmla="*/ 2020186 w 2094614"/>
              <a:gd name="connsiteY31" fmla="*/ 95693 h 2339163"/>
              <a:gd name="connsiteX32" fmla="*/ 2052083 w 2094614"/>
              <a:gd name="connsiteY32" fmla="*/ 106326 h 2339163"/>
              <a:gd name="connsiteX33" fmla="*/ 2094614 w 2094614"/>
              <a:gd name="connsiteY33" fmla="*/ 148856 h 2339163"/>
              <a:gd name="connsiteX34" fmla="*/ 2094614 w 2094614"/>
              <a:gd name="connsiteY34" fmla="*/ 2339163 h 2339163"/>
              <a:gd name="connsiteX35" fmla="*/ 276446 w 2094614"/>
              <a:gd name="connsiteY35" fmla="*/ 1552354 h 2339163"/>
              <a:gd name="connsiteX36" fmla="*/ 42530 w 2094614"/>
              <a:gd name="connsiteY36" fmla="*/ 1531089 h 233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94614" h="2339163">
                <a:moveTo>
                  <a:pt x="42530" y="1531089"/>
                </a:moveTo>
                <a:lnTo>
                  <a:pt x="42530" y="1531089"/>
                </a:lnTo>
                <a:cubicBezTo>
                  <a:pt x="38986" y="1477926"/>
                  <a:pt x="36721" y="1424662"/>
                  <a:pt x="31897" y="1371600"/>
                </a:cubicBezTo>
                <a:cubicBezTo>
                  <a:pt x="29628" y="1346642"/>
                  <a:pt x="22378" y="1322208"/>
                  <a:pt x="21265" y="1297172"/>
                </a:cubicBezTo>
                <a:cubicBezTo>
                  <a:pt x="15283" y="1162579"/>
                  <a:pt x="14907" y="1027793"/>
                  <a:pt x="10632" y="893135"/>
                </a:cubicBezTo>
                <a:cubicBezTo>
                  <a:pt x="7818" y="804504"/>
                  <a:pt x="3544" y="715926"/>
                  <a:pt x="0" y="627321"/>
                </a:cubicBezTo>
                <a:cubicBezTo>
                  <a:pt x="3544" y="609600"/>
                  <a:pt x="5439" y="591468"/>
                  <a:pt x="10632" y="574159"/>
                </a:cubicBezTo>
                <a:cubicBezTo>
                  <a:pt x="16116" y="555878"/>
                  <a:pt x="24145" y="538437"/>
                  <a:pt x="31897" y="520996"/>
                </a:cubicBezTo>
                <a:cubicBezTo>
                  <a:pt x="47451" y="486001"/>
                  <a:pt x="58901" y="465001"/>
                  <a:pt x="85060" y="435935"/>
                </a:cubicBezTo>
                <a:cubicBezTo>
                  <a:pt x="105178" y="413582"/>
                  <a:pt x="148856" y="372140"/>
                  <a:pt x="148856" y="372140"/>
                </a:cubicBezTo>
                <a:cubicBezTo>
                  <a:pt x="155944" y="357963"/>
                  <a:pt x="158913" y="340818"/>
                  <a:pt x="170121" y="329610"/>
                </a:cubicBezTo>
                <a:cubicBezTo>
                  <a:pt x="181329" y="318402"/>
                  <a:pt x="199753" y="317558"/>
                  <a:pt x="212651" y="308345"/>
                </a:cubicBezTo>
                <a:cubicBezTo>
                  <a:pt x="224887" y="299605"/>
                  <a:pt x="232313" y="285187"/>
                  <a:pt x="244549" y="276447"/>
                </a:cubicBezTo>
                <a:cubicBezTo>
                  <a:pt x="257447" y="267234"/>
                  <a:pt x="273638" y="263583"/>
                  <a:pt x="287079" y="255182"/>
                </a:cubicBezTo>
                <a:cubicBezTo>
                  <a:pt x="336531" y="224274"/>
                  <a:pt x="325621" y="216786"/>
                  <a:pt x="382772" y="191386"/>
                </a:cubicBezTo>
                <a:cubicBezTo>
                  <a:pt x="396125" y="185451"/>
                  <a:pt x="411125" y="184298"/>
                  <a:pt x="425302" y="180754"/>
                </a:cubicBezTo>
                <a:cubicBezTo>
                  <a:pt x="543749" y="109685"/>
                  <a:pt x="404709" y="186865"/>
                  <a:pt x="552893" y="127591"/>
                </a:cubicBezTo>
                <a:cubicBezTo>
                  <a:pt x="564758" y="122845"/>
                  <a:pt x="572667" y="110367"/>
                  <a:pt x="584790" y="106326"/>
                </a:cubicBezTo>
                <a:cubicBezTo>
                  <a:pt x="605242" y="99508"/>
                  <a:pt x="627671" y="100922"/>
                  <a:pt x="648586" y="95693"/>
                </a:cubicBezTo>
                <a:cubicBezTo>
                  <a:pt x="670332" y="90256"/>
                  <a:pt x="691116" y="81516"/>
                  <a:pt x="712381" y="74428"/>
                </a:cubicBezTo>
                <a:cubicBezTo>
                  <a:pt x="723014" y="70884"/>
                  <a:pt x="733158" y="65186"/>
                  <a:pt x="744279" y="63796"/>
                </a:cubicBezTo>
                <a:lnTo>
                  <a:pt x="829339" y="53163"/>
                </a:lnTo>
                <a:lnTo>
                  <a:pt x="903767" y="42531"/>
                </a:lnTo>
                <a:cubicBezTo>
                  <a:pt x="935613" y="38550"/>
                  <a:pt x="967562" y="35442"/>
                  <a:pt x="999460" y="31898"/>
                </a:cubicBezTo>
                <a:cubicBezTo>
                  <a:pt x="1010093" y="28354"/>
                  <a:pt x="1020331" y="23271"/>
                  <a:pt x="1031358" y="21266"/>
                </a:cubicBezTo>
                <a:cubicBezTo>
                  <a:pt x="1068153" y="14576"/>
                  <a:pt x="1192208" y="3054"/>
                  <a:pt x="1222744" y="0"/>
                </a:cubicBezTo>
                <a:cubicBezTo>
                  <a:pt x="1321981" y="3544"/>
                  <a:pt x="1421337" y="4626"/>
                  <a:pt x="1520456" y="10633"/>
                </a:cubicBezTo>
                <a:cubicBezTo>
                  <a:pt x="1538495" y="11726"/>
                  <a:pt x="1555756" y="18518"/>
                  <a:pt x="1573618" y="21266"/>
                </a:cubicBezTo>
                <a:cubicBezTo>
                  <a:pt x="1601860" y="25611"/>
                  <a:pt x="1630293" y="28623"/>
                  <a:pt x="1658679" y="31898"/>
                </a:cubicBezTo>
                <a:cubicBezTo>
                  <a:pt x="1722444" y="39255"/>
                  <a:pt x="1786751" y="42610"/>
                  <a:pt x="1850065" y="53163"/>
                </a:cubicBezTo>
                <a:cubicBezTo>
                  <a:pt x="1938580" y="67916"/>
                  <a:pt x="1892518" y="60747"/>
                  <a:pt x="1988288" y="74428"/>
                </a:cubicBezTo>
                <a:cubicBezTo>
                  <a:pt x="1998921" y="81516"/>
                  <a:pt x="2008756" y="89978"/>
                  <a:pt x="2020186" y="95693"/>
                </a:cubicBezTo>
                <a:cubicBezTo>
                  <a:pt x="2030210" y="100705"/>
                  <a:pt x="2042473" y="100560"/>
                  <a:pt x="2052083" y="106326"/>
                </a:cubicBezTo>
                <a:cubicBezTo>
                  <a:pt x="2052086" y="106328"/>
                  <a:pt x="2094611" y="148853"/>
                  <a:pt x="2094614" y="148856"/>
                </a:cubicBezTo>
                <a:lnTo>
                  <a:pt x="2094614" y="2339163"/>
                </a:lnTo>
                <a:lnTo>
                  <a:pt x="276446" y="1552354"/>
                </a:lnTo>
                <a:lnTo>
                  <a:pt x="42530" y="1531089"/>
                </a:lnTo>
                <a:close/>
              </a:path>
            </a:pathLst>
          </a:cu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6 Rectángulo redondeado"/>
          <p:cNvSpPr/>
          <p:nvPr/>
        </p:nvSpPr>
        <p:spPr>
          <a:xfrm>
            <a:off x="6040227" y="188640"/>
            <a:ext cx="256422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8532440" y="188640"/>
            <a:ext cx="11594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998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88</a:t>
            </a:fld>
            <a:endParaRPr lang="es-ES"/>
          </a:p>
        </p:txBody>
      </p:sp>
      <p:sp>
        <p:nvSpPr>
          <p:cNvPr id="6" name="6 Rectángulo redondeado"/>
          <p:cNvSpPr/>
          <p:nvPr/>
        </p:nvSpPr>
        <p:spPr>
          <a:xfrm>
            <a:off x="6040227" y="188640"/>
            <a:ext cx="256422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8532440" y="188640"/>
            <a:ext cx="11594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p:cNvSpPr>
            <a:spLocks noGrp="1"/>
          </p:cNvSpPr>
          <p:nvPr>
            <p:ph idx="1"/>
          </p:nvPr>
        </p:nvSpPr>
        <p:spPr>
          <a:xfrm>
            <a:off x="457200" y="1600200"/>
            <a:ext cx="8229600" cy="4525963"/>
          </a:xfrm>
        </p:spPr>
        <p:txBody>
          <a:bodyPr>
            <a:normAutofit/>
          </a:bodyPr>
          <a:lstStyle/>
          <a:p>
            <a:pPr>
              <a:lnSpc>
                <a:spcPct val="80000"/>
              </a:lnSpc>
            </a:pPr>
            <a:r>
              <a:rPr lang="es-ES" sz="3600" dirty="0" err="1" smtClean="0">
                <a:solidFill>
                  <a:schemeClr val="tx1">
                    <a:lumMod val="75000"/>
                    <a:lumOff val="25000"/>
                  </a:schemeClr>
                </a:solidFill>
              </a:rPr>
              <a:t>Imhotep</a:t>
            </a:r>
            <a:r>
              <a:rPr lang="es-ES" sz="3600" dirty="0" smtClean="0">
                <a:solidFill>
                  <a:schemeClr val="tx1">
                    <a:lumMod val="75000"/>
                    <a:lumOff val="25000"/>
                  </a:schemeClr>
                </a:solidFill>
              </a:rPr>
              <a:t> vs. </a:t>
            </a:r>
            <a:r>
              <a:rPr lang="es-ES" sz="3600" dirty="0" err="1" smtClean="0">
                <a:solidFill>
                  <a:schemeClr val="tx1">
                    <a:lumMod val="75000"/>
                    <a:lumOff val="25000"/>
                  </a:schemeClr>
                </a:solidFill>
              </a:rPr>
              <a:t>AdaptUI</a:t>
            </a:r>
            <a:endParaRPr lang="es-ES" sz="3600" dirty="0" smtClean="0">
              <a:solidFill>
                <a:schemeClr val="tx1">
                  <a:lumMod val="75000"/>
                  <a:lumOff val="25000"/>
                </a:schemeClr>
              </a:solidFill>
            </a:endParaRPr>
          </a:p>
          <a:p>
            <a:pPr lvl="1">
              <a:lnSpc>
                <a:spcPct val="80000"/>
              </a:lnSpc>
            </a:pPr>
            <a:r>
              <a:rPr lang="es-ES" dirty="0" smtClean="0">
                <a:solidFill>
                  <a:schemeClr val="tx1">
                    <a:lumMod val="75000"/>
                    <a:lumOff val="25000"/>
                  </a:schemeClr>
                </a:solidFill>
              </a:rPr>
              <a:t>Cuantitativamente</a:t>
            </a:r>
          </a:p>
          <a:p>
            <a:pPr lvl="1">
              <a:lnSpc>
                <a:spcPct val="80000"/>
              </a:lnSpc>
            </a:pPr>
            <a:r>
              <a:rPr lang="es-ES" dirty="0" smtClean="0">
                <a:solidFill>
                  <a:schemeClr val="tx1">
                    <a:lumMod val="75000"/>
                    <a:lumOff val="25000"/>
                  </a:schemeClr>
                </a:solidFill>
              </a:rPr>
              <a:t>Cualitativamente</a:t>
            </a:r>
            <a:endParaRPr lang="es-ES" dirty="0">
              <a:solidFill>
                <a:schemeClr val="tx1">
                  <a:lumMod val="75000"/>
                  <a:lumOff val="25000"/>
                </a:schemeClr>
              </a:solidFill>
            </a:endParaRPr>
          </a:p>
          <a:p>
            <a:pPr>
              <a:lnSpc>
                <a:spcPct val="80000"/>
              </a:lnSpc>
            </a:pPr>
            <a:r>
              <a:rPr lang="es-ES" dirty="0" smtClean="0">
                <a:solidFill>
                  <a:schemeClr val="tx1">
                    <a:lumMod val="75000"/>
                    <a:lumOff val="25000"/>
                  </a:schemeClr>
                </a:solidFill>
              </a:rPr>
              <a:t>Rendimiento </a:t>
            </a:r>
            <a:r>
              <a:rPr lang="es-ES" dirty="0" err="1" smtClean="0">
                <a:solidFill>
                  <a:schemeClr val="tx1">
                    <a:lumMod val="75000"/>
                    <a:lumOff val="25000"/>
                  </a:schemeClr>
                </a:solidFill>
              </a:rPr>
              <a:t>AdaptUI</a:t>
            </a:r>
            <a:endParaRPr lang="es-ES" dirty="0" smtClean="0">
              <a:solidFill>
                <a:schemeClr val="tx1">
                  <a:lumMod val="75000"/>
                  <a:lumOff val="25000"/>
                </a:schemeClr>
              </a:solidFill>
            </a:endParaRPr>
          </a:p>
          <a:p>
            <a:pPr lvl="1">
              <a:lnSpc>
                <a:spcPct val="80000"/>
              </a:lnSpc>
            </a:pPr>
            <a:r>
              <a:rPr lang="es-ES" i="1" dirty="0" smtClean="0">
                <a:solidFill>
                  <a:schemeClr val="tx1">
                    <a:lumMod val="75000"/>
                    <a:lumOff val="25000"/>
                  </a:schemeClr>
                </a:solidFill>
              </a:rPr>
              <a:t>Pellet4Android</a:t>
            </a:r>
          </a:p>
          <a:p>
            <a:pPr>
              <a:lnSpc>
                <a:spcPct val="80000"/>
              </a:lnSpc>
            </a:pPr>
            <a:r>
              <a:rPr lang="es-ES" dirty="0" smtClean="0">
                <a:solidFill>
                  <a:schemeClr val="tx1">
                    <a:lumMod val="75000"/>
                    <a:lumOff val="25000"/>
                  </a:schemeClr>
                </a:solidFill>
              </a:rPr>
              <a:t>Encuesta a usuarios y desarrolladores</a:t>
            </a:r>
          </a:p>
        </p:txBody>
      </p:sp>
    </p:spTree>
    <p:extLst>
      <p:ext uri="{BB962C8B-B14F-4D97-AF65-F5344CB8AC3E}">
        <p14:creationId xmlns:p14="http://schemas.microsoft.com/office/powerpoint/2010/main" val="2870142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89</a:t>
            </a:fld>
            <a:endParaRPr lang="es-ES"/>
          </a:p>
        </p:txBody>
      </p:sp>
      <p:sp>
        <p:nvSpPr>
          <p:cNvPr id="6" name="6 Rectángulo redondeado"/>
          <p:cNvSpPr/>
          <p:nvPr/>
        </p:nvSpPr>
        <p:spPr>
          <a:xfrm>
            <a:off x="6040227" y="188640"/>
            <a:ext cx="256422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8532440" y="188640"/>
            <a:ext cx="11594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p:cNvSpPr>
            <a:spLocks noGrp="1"/>
          </p:cNvSpPr>
          <p:nvPr>
            <p:ph idx="1"/>
          </p:nvPr>
        </p:nvSpPr>
        <p:spPr>
          <a:xfrm>
            <a:off x="457200" y="1600200"/>
            <a:ext cx="8229600" cy="4525963"/>
          </a:xfrm>
        </p:spPr>
        <p:txBody>
          <a:bodyPr>
            <a:normAutofit/>
          </a:bodyPr>
          <a:lstStyle/>
          <a:p>
            <a:pPr>
              <a:lnSpc>
                <a:spcPct val="80000"/>
              </a:lnSpc>
            </a:pPr>
            <a:r>
              <a:rPr lang="es-ES" sz="3600" dirty="0" err="1" smtClean="0">
                <a:solidFill>
                  <a:schemeClr val="tx1">
                    <a:lumMod val="75000"/>
                    <a:lumOff val="25000"/>
                  </a:schemeClr>
                </a:solidFill>
              </a:rPr>
              <a:t>Imhotep</a:t>
            </a:r>
            <a:r>
              <a:rPr lang="es-ES" sz="3600" dirty="0" smtClean="0">
                <a:solidFill>
                  <a:schemeClr val="tx1">
                    <a:lumMod val="75000"/>
                    <a:lumOff val="25000"/>
                  </a:schemeClr>
                </a:solidFill>
              </a:rPr>
              <a:t> vs. </a:t>
            </a:r>
            <a:r>
              <a:rPr lang="es-ES" sz="3600" dirty="0" err="1" smtClean="0">
                <a:solidFill>
                  <a:schemeClr val="tx1">
                    <a:lumMod val="75000"/>
                    <a:lumOff val="25000"/>
                  </a:schemeClr>
                </a:solidFill>
              </a:rPr>
              <a:t>AdaptUI</a:t>
            </a:r>
            <a:endParaRPr lang="es-ES" sz="3600" dirty="0" smtClean="0">
              <a:solidFill>
                <a:schemeClr val="tx1">
                  <a:lumMod val="75000"/>
                  <a:lumOff val="25000"/>
                </a:schemeClr>
              </a:solidFill>
            </a:endParaRPr>
          </a:p>
          <a:p>
            <a:pPr lvl="1">
              <a:lnSpc>
                <a:spcPct val="80000"/>
              </a:lnSpc>
            </a:pPr>
            <a:r>
              <a:rPr lang="es-ES" dirty="0" smtClean="0">
                <a:solidFill>
                  <a:schemeClr val="tx1">
                    <a:lumMod val="75000"/>
                    <a:lumOff val="25000"/>
                  </a:schemeClr>
                </a:solidFill>
              </a:rPr>
              <a:t>Cuantitativamente</a:t>
            </a:r>
          </a:p>
          <a:p>
            <a:pPr lvl="1">
              <a:lnSpc>
                <a:spcPct val="80000"/>
              </a:lnSpc>
            </a:pPr>
            <a:r>
              <a:rPr lang="es-ES" dirty="0" smtClean="0">
                <a:solidFill>
                  <a:schemeClr val="tx1">
                    <a:lumMod val="75000"/>
                    <a:lumOff val="25000"/>
                  </a:schemeClr>
                </a:solidFill>
              </a:rPr>
              <a:t>Cualitativamente</a:t>
            </a:r>
            <a:endParaRPr lang="es-ES" dirty="0">
              <a:solidFill>
                <a:schemeClr val="tx1">
                  <a:lumMod val="75000"/>
                  <a:lumOff val="25000"/>
                </a:schemeClr>
              </a:solidFill>
            </a:endParaRPr>
          </a:p>
          <a:p>
            <a:pPr>
              <a:lnSpc>
                <a:spcPct val="80000"/>
              </a:lnSpc>
            </a:pPr>
            <a:r>
              <a:rPr lang="es-ES" dirty="0" smtClean="0">
                <a:solidFill>
                  <a:schemeClr val="tx1">
                    <a:lumMod val="75000"/>
                    <a:lumOff val="25000"/>
                  </a:schemeClr>
                </a:solidFill>
              </a:rPr>
              <a:t>Rendimiento </a:t>
            </a:r>
            <a:r>
              <a:rPr lang="es-ES" dirty="0" err="1" smtClean="0">
                <a:solidFill>
                  <a:schemeClr val="tx1">
                    <a:lumMod val="75000"/>
                    <a:lumOff val="25000"/>
                  </a:schemeClr>
                </a:solidFill>
              </a:rPr>
              <a:t>AdaptUI</a:t>
            </a:r>
            <a:endParaRPr lang="es-ES" dirty="0" smtClean="0">
              <a:solidFill>
                <a:schemeClr val="tx1">
                  <a:lumMod val="75000"/>
                  <a:lumOff val="25000"/>
                </a:schemeClr>
              </a:solidFill>
            </a:endParaRPr>
          </a:p>
          <a:p>
            <a:pPr lvl="1">
              <a:lnSpc>
                <a:spcPct val="80000"/>
              </a:lnSpc>
            </a:pPr>
            <a:r>
              <a:rPr lang="es-ES" i="1" dirty="0" smtClean="0">
                <a:solidFill>
                  <a:schemeClr val="tx1">
                    <a:lumMod val="75000"/>
                    <a:lumOff val="25000"/>
                  </a:schemeClr>
                </a:solidFill>
              </a:rPr>
              <a:t>Pellet4Android</a:t>
            </a:r>
          </a:p>
          <a:p>
            <a:pPr>
              <a:lnSpc>
                <a:spcPct val="80000"/>
              </a:lnSpc>
            </a:pPr>
            <a:r>
              <a:rPr lang="es-ES" dirty="0" smtClean="0">
                <a:solidFill>
                  <a:schemeClr val="tx1">
                    <a:lumMod val="75000"/>
                    <a:lumOff val="25000"/>
                  </a:schemeClr>
                </a:solidFill>
              </a:rPr>
              <a:t>Encuesta a usuarios y desarrolladores</a:t>
            </a:r>
          </a:p>
        </p:txBody>
      </p:sp>
    </p:spTree>
    <p:extLst>
      <p:ext uri="{BB962C8B-B14F-4D97-AF65-F5344CB8AC3E}">
        <p14:creationId xmlns:p14="http://schemas.microsoft.com/office/powerpoint/2010/main" val="3462762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ctr">
            <a:normAutofit/>
          </a:bodyPr>
          <a:lstStyle/>
          <a:p>
            <a:r>
              <a:rPr lang="es-ES" b="1" dirty="0">
                <a:solidFill>
                  <a:schemeClr val="tx1">
                    <a:lumMod val="75000"/>
                    <a:lumOff val="25000"/>
                  </a:schemeClr>
                </a:solidFill>
              </a:rPr>
              <a:t>Introducción</a:t>
            </a:r>
          </a:p>
        </p:txBody>
      </p:sp>
      <p:sp>
        <p:nvSpPr>
          <p:cNvPr id="3" name="2 Marcador de contenido"/>
          <p:cNvSpPr>
            <a:spLocks noGrp="1"/>
          </p:cNvSpPr>
          <p:nvPr>
            <p:ph idx="1"/>
          </p:nvPr>
        </p:nvSpPr>
        <p:spPr/>
        <p:txBody>
          <a:bodyPr>
            <a:normAutofit/>
          </a:bodyPr>
          <a:lstStyle/>
          <a:p>
            <a:pPr marL="0" indent="0" algn="ctr">
              <a:buNone/>
            </a:pPr>
            <a:r>
              <a:rPr lang="en-US" dirty="0" smtClean="0">
                <a:solidFill>
                  <a:schemeClr val="tx1">
                    <a:lumMod val="75000"/>
                    <a:lumOff val="25000"/>
                  </a:schemeClr>
                </a:solidFill>
              </a:rPr>
              <a:t>Adaptive </a:t>
            </a:r>
            <a:r>
              <a:rPr lang="en-US" dirty="0">
                <a:solidFill>
                  <a:schemeClr val="tx1">
                    <a:lumMod val="75000"/>
                    <a:lumOff val="25000"/>
                  </a:schemeClr>
                </a:solidFill>
              </a:rPr>
              <a:t>user </a:t>
            </a:r>
            <a:r>
              <a:rPr lang="en-US" dirty="0" smtClean="0">
                <a:solidFill>
                  <a:schemeClr val="tx1">
                    <a:lumMod val="75000"/>
                    <a:lumOff val="25000"/>
                  </a:schemeClr>
                </a:solidFill>
              </a:rPr>
              <a:t>interface:</a:t>
            </a:r>
            <a:endParaRPr lang="en-US" dirty="0">
              <a:solidFill>
                <a:schemeClr val="tx1">
                  <a:lumMod val="75000"/>
                  <a:lumOff val="25000"/>
                </a:schemeClr>
              </a:solidFill>
            </a:endParaRPr>
          </a:p>
          <a:p>
            <a:pPr marL="0" indent="0" algn="just">
              <a:buNone/>
            </a:pPr>
            <a:endParaRPr lang="en-US" i="1" dirty="0">
              <a:solidFill>
                <a:schemeClr val="tx1">
                  <a:lumMod val="75000"/>
                  <a:lumOff val="25000"/>
                </a:schemeClr>
              </a:solidFill>
            </a:endParaRPr>
          </a:p>
          <a:p>
            <a:pPr marL="0" indent="0" algn="just">
              <a:buNone/>
            </a:pPr>
            <a:endParaRPr lang="en-US" i="1" dirty="0" smtClean="0">
              <a:solidFill>
                <a:schemeClr val="tx1">
                  <a:lumMod val="75000"/>
                  <a:lumOff val="25000"/>
                </a:schemeClr>
              </a:solidFill>
            </a:endParaRPr>
          </a:p>
          <a:p>
            <a:pPr marL="0" indent="0" algn="just">
              <a:buNone/>
            </a:pPr>
            <a:endParaRPr lang="en-US" i="1" dirty="0">
              <a:solidFill>
                <a:schemeClr val="tx1">
                  <a:lumMod val="75000"/>
                  <a:lumOff val="25000"/>
                </a:schemeClr>
              </a:solidFill>
            </a:endParaRPr>
          </a:p>
          <a:p>
            <a:pPr marL="0" indent="0" algn="just">
              <a:buNone/>
            </a:pPr>
            <a:endParaRPr lang="en-US" i="1" dirty="0" smtClean="0">
              <a:solidFill>
                <a:schemeClr val="tx1">
                  <a:lumMod val="75000"/>
                  <a:lumOff val="25000"/>
                </a:schemeClr>
              </a:solidFill>
            </a:endParaRPr>
          </a:p>
          <a:p>
            <a:pPr marL="0" indent="0" algn="just">
              <a:buNone/>
            </a:pPr>
            <a:endParaRPr lang="en-US" i="1" dirty="0">
              <a:solidFill>
                <a:schemeClr val="tx1">
                  <a:lumMod val="75000"/>
                  <a:lumOff val="25000"/>
                </a:schemeClr>
              </a:solidFill>
            </a:endParaRPr>
          </a:p>
          <a:p>
            <a:pPr marL="0" indent="0" algn="ctr">
              <a:buNone/>
            </a:pPr>
            <a:r>
              <a:rPr lang="en-US" dirty="0">
                <a:solidFill>
                  <a:schemeClr val="tx1">
                    <a:lumMod val="75000"/>
                    <a:lumOff val="25000"/>
                  </a:schemeClr>
                </a:solidFill>
              </a:rPr>
              <a:t>(</a:t>
            </a:r>
            <a:r>
              <a:rPr lang="es-ES" dirty="0" err="1">
                <a:solidFill>
                  <a:schemeClr val="tx1">
                    <a:lumMod val="75000"/>
                    <a:lumOff val="25000"/>
                  </a:schemeClr>
                </a:solidFill>
              </a:rPr>
              <a:t>Jameson</a:t>
            </a:r>
            <a:r>
              <a:rPr lang="es-ES" dirty="0">
                <a:solidFill>
                  <a:schemeClr val="tx1">
                    <a:lumMod val="75000"/>
                    <a:lumOff val="25000"/>
                  </a:schemeClr>
                </a:solidFill>
              </a:rPr>
              <a:t>, 2009)</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a:t>
            </a:fld>
            <a:endParaRPr lang="es-ES"/>
          </a:p>
        </p:txBody>
      </p:sp>
      <p:sp>
        <p:nvSpPr>
          <p:cNvPr id="5" name="4 Rectángulo redondeado"/>
          <p:cNvSpPr/>
          <p:nvPr/>
        </p:nvSpPr>
        <p:spPr>
          <a:xfrm>
            <a:off x="400844" y="2564904"/>
            <a:ext cx="8352928" cy="1728192"/>
          </a:xfrm>
          <a:prstGeom prst="roundRect">
            <a:avLst/>
          </a:prstGeom>
          <a:solidFill>
            <a:srgbClr val="EAE884">
              <a:alpha val="50000"/>
            </a:srgbClr>
          </a:solidFill>
          <a:ln>
            <a:solidFill>
              <a:srgbClr val="97A41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i="1" dirty="0">
                <a:solidFill>
                  <a:schemeClr val="tx1">
                    <a:lumMod val="75000"/>
                    <a:lumOff val="25000"/>
                  </a:schemeClr>
                </a:solidFill>
              </a:rPr>
              <a:t>“A software artifact that improves its ability to interact with a user by constructing a user model based on partial experience with that user”</a:t>
            </a:r>
          </a:p>
        </p:txBody>
      </p:sp>
      <p:sp>
        <p:nvSpPr>
          <p:cNvPr id="6" name="5 Elipse"/>
          <p:cNvSpPr/>
          <p:nvPr/>
        </p:nvSpPr>
        <p:spPr>
          <a:xfrm>
            <a:off x="-454868" y="4869160"/>
            <a:ext cx="2276872" cy="2276872"/>
          </a:xfrm>
          <a:prstGeom prst="ellipse">
            <a:avLst/>
          </a:prstGeom>
          <a:solidFill>
            <a:schemeClr val="accent1">
              <a:lumMod val="20000"/>
              <a:lumOff val="80000"/>
              <a:alpha val="5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UD</a:t>
            </a:r>
            <a:endParaRPr lang="es-ES" b="1" dirty="0">
              <a:solidFill>
                <a:schemeClr val="bg1">
                  <a:lumMod val="50000"/>
                </a:schemeClr>
              </a:solidFill>
            </a:endParaRPr>
          </a:p>
        </p:txBody>
      </p:sp>
      <p:sp>
        <p:nvSpPr>
          <p:cNvPr id="7" name="6 Elipse"/>
          <p:cNvSpPr/>
          <p:nvPr/>
        </p:nvSpPr>
        <p:spPr>
          <a:xfrm>
            <a:off x="400844" y="5647556"/>
            <a:ext cx="1650876" cy="1650876"/>
          </a:xfrm>
          <a:prstGeom prst="ellipse">
            <a:avLst/>
          </a:prstGeom>
          <a:solidFill>
            <a:schemeClr val="accent2">
              <a:lumMod val="20000"/>
              <a:lumOff val="80000"/>
              <a:alpha val="50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UAS</a:t>
            </a:r>
            <a:endParaRPr lang="es-ES" b="1" dirty="0">
              <a:solidFill>
                <a:schemeClr val="bg1">
                  <a:lumMod val="50000"/>
                </a:schemeClr>
              </a:solidFill>
            </a:endParaRPr>
          </a:p>
        </p:txBody>
      </p:sp>
      <p:sp>
        <p:nvSpPr>
          <p:cNvPr id="8" name="7 Elipse"/>
          <p:cNvSpPr/>
          <p:nvPr/>
        </p:nvSpPr>
        <p:spPr>
          <a:xfrm>
            <a:off x="-612576" y="5647556"/>
            <a:ext cx="1650876" cy="1650876"/>
          </a:xfrm>
          <a:prstGeom prst="ellipse">
            <a:avLst/>
          </a:prstGeom>
          <a:solidFill>
            <a:schemeClr val="accent3">
              <a:lumMod val="20000"/>
              <a:lumOff val="80000"/>
              <a:alpha val="50000"/>
            </a:schemeClr>
          </a:solid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b="1" dirty="0" smtClean="0">
                <a:solidFill>
                  <a:schemeClr val="bg1">
                    <a:lumMod val="50000"/>
                  </a:schemeClr>
                </a:solidFill>
              </a:rPr>
              <a:t>HCI</a:t>
            </a:r>
            <a:endParaRPr lang="es-ES" b="1" dirty="0">
              <a:solidFill>
                <a:schemeClr val="bg1">
                  <a:lumMod val="50000"/>
                </a:schemeClr>
              </a:solidFill>
            </a:endParaRPr>
          </a:p>
        </p:txBody>
      </p:sp>
      <p:sp>
        <p:nvSpPr>
          <p:cNvPr id="10" name="9 Forma libre"/>
          <p:cNvSpPr/>
          <p:nvPr/>
        </p:nvSpPr>
        <p:spPr>
          <a:xfrm>
            <a:off x="399278" y="5821071"/>
            <a:ext cx="636895" cy="1301275"/>
          </a:xfrm>
          <a:custGeom>
            <a:avLst/>
            <a:gdLst>
              <a:gd name="connsiteX0" fmla="*/ 324622 w 636895"/>
              <a:gd name="connsiteY0" fmla="*/ 12992 h 1301275"/>
              <a:gd name="connsiteX1" fmla="*/ 81735 w 636895"/>
              <a:gd name="connsiteY1" fmla="*/ 274929 h 1301275"/>
              <a:gd name="connsiteX2" fmla="*/ 772 w 636895"/>
              <a:gd name="connsiteY2" fmla="*/ 698792 h 1301275"/>
              <a:gd name="connsiteX3" fmla="*/ 119835 w 636895"/>
              <a:gd name="connsiteY3" fmla="*/ 1065504 h 1301275"/>
              <a:gd name="connsiteX4" fmla="*/ 291285 w 636895"/>
              <a:gd name="connsiteY4" fmla="*/ 1279817 h 1301275"/>
              <a:gd name="connsiteX5" fmla="*/ 315097 w 636895"/>
              <a:gd name="connsiteY5" fmla="*/ 1284579 h 1301275"/>
              <a:gd name="connsiteX6" fmla="*/ 405585 w 636895"/>
              <a:gd name="connsiteY6" fmla="*/ 1198854 h 1301275"/>
              <a:gd name="connsiteX7" fmla="*/ 586560 w 636895"/>
              <a:gd name="connsiteY7" fmla="*/ 946442 h 1301275"/>
              <a:gd name="connsiteX8" fmla="*/ 634185 w 636895"/>
              <a:gd name="connsiteY8" fmla="*/ 536867 h 1301275"/>
              <a:gd name="connsiteX9" fmla="*/ 524647 w 636895"/>
              <a:gd name="connsiteY9" fmla="*/ 241592 h 1301275"/>
              <a:gd name="connsiteX10" fmla="*/ 396060 w 636895"/>
              <a:gd name="connsiteY10" fmla="*/ 60617 h 1301275"/>
              <a:gd name="connsiteX11" fmla="*/ 324622 w 636895"/>
              <a:gd name="connsiteY11" fmla="*/ 12992 h 130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6895" h="1301275">
                <a:moveTo>
                  <a:pt x="324622" y="12992"/>
                </a:moveTo>
                <a:cubicBezTo>
                  <a:pt x="272234" y="48711"/>
                  <a:pt x="135710" y="160629"/>
                  <a:pt x="81735" y="274929"/>
                </a:cubicBezTo>
                <a:cubicBezTo>
                  <a:pt x="27760" y="389229"/>
                  <a:pt x="-5578" y="567030"/>
                  <a:pt x="772" y="698792"/>
                </a:cubicBezTo>
                <a:cubicBezTo>
                  <a:pt x="7122" y="830554"/>
                  <a:pt x="71416" y="968667"/>
                  <a:pt x="119835" y="1065504"/>
                </a:cubicBezTo>
                <a:cubicBezTo>
                  <a:pt x="168254" y="1162342"/>
                  <a:pt x="258741" y="1243305"/>
                  <a:pt x="291285" y="1279817"/>
                </a:cubicBezTo>
                <a:cubicBezTo>
                  <a:pt x="323829" y="1316329"/>
                  <a:pt x="296047" y="1298073"/>
                  <a:pt x="315097" y="1284579"/>
                </a:cubicBezTo>
                <a:cubicBezTo>
                  <a:pt x="334147" y="1271085"/>
                  <a:pt x="360341" y="1255210"/>
                  <a:pt x="405585" y="1198854"/>
                </a:cubicBezTo>
                <a:cubicBezTo>
                  <a:pt x="450829" y="1142498"/>
                  <a:pt x="548460" y="1056773"/>
                  <a:pt x="586560" y="946442"/>
                </a:cubicBezTo>
                <a:cubicBezTo>
                  <a:pt x="624660" y="836111"/>
                  <a:pt x="644504" y="654342"/>
                  <a:pt x="634185" y="536867"/>
                </a:cubicBezTo>
                <a:cubicBezTo>
                  <a:pt x="623866" y="419392"/>
                  <a:pt x="564334" y="320967"/>
                  <a:pt x="524647" y="241592"/>
                </a:cubicBezTo>
                <a:cubicBezTo>
                  <a:pt x="484960" y="162217"/>
                  <a:pt x="430985" y="98717"/>
                  <a:pt x="396060" y="60617"/>
                </a:cubicBezTo>
                <a:cubicBezTo>
                  <a:pt x="361135" y="22517"/>
                  <a:pt x="377010" y="-22727"/>
                  <a:pt x="324622" y="12992"/>
                </a:cubicBezTo>
                <a:close/>
              </a:path>
            </a:pathLst>
          </a:custGeom>
          <a:solidFill>
            <a:srgbClr val="EAE884">
              <a:alpha val="50000"/>
            </a:srgbClr>
          </a:solidFill>
          <a:ln>
            <a:solidFill>
              <a:srgbClr val="97A41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solidFill>
                  <a:schemeClr val="bg1">
                    <a:lumMod val="50000"/>
                  </a:schemeClr>
                </a:solidFill>
              </a:rPr>
              <a:t>AUI</a:t>
            </a:r>
            <a:endParaRPr lang="es-ES" dirty="0"/>
          </a:p>
        </p:txBody>
      </p:sp>
      <p:sp>
        <p:nvSpPr>
          <p:cNvPr id="13" name="4 Rectángulo redondeado"/>
          <p:cNvSpPr/>
          <p:nvPr/>
        </p:nvSpPr>
        <p:spPr>
          <a:xfrm>
            <a:off x="-507" y="188640"/>
            <a:ext cx="684075"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b="1" dirty="0" smtClean="0">
                <a:solidFill>
                  <a:schemeClr val="tx1">
                    <a:lumMod val="75000"/>
                    <a:lumOff val="25000"/>
                  </a:schemeClr>
                </a:solidFill>
              </a:rPr>
              <a:t>Evaluación: 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90</a:t>
            </a:fld>
            <a:endParaRPr lang="es-ES"/>
          </a:p>
        </p:txBody>
      </p:sp>
      <p:sp>
        <p:nvSpPr>
          <p:cNvPr id="6" name="6 Rectángulo redondeado"/>
          <p:cNvSpPr/>
          <p:nvPr/>
        </p:nvSpPr>
        <p:spPr>
          <a:xfrm>
            <a:off x="6040227" y="188640"/>
            <a:ext cx="2564221"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redondeado"/>
          <p:cNvSpPr/>
          <p:nvPr/>
        </p:nvSpPr>
        <p:spPr>
          <a:xfrm>
            <a:off x="8532440" y="188640"/>
            <a:ext cx="115949" cy="72008"/>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ontent Placeholder 2"/>
          <p:cNvSpPr>
            <a:spLocks noGrp="1"/>
          </p:cNvSpPr>
          <p:nvPr>
            <p:ph idx="1"/>
          </p:nvPr>
        </p:nvSpPr>
        <p:spPr>
          <a:xfrm>
            <a:off x="457200" y="1600200"/>
            <a:ext cx="8229600" cy="4525963"/>
          </a:xfrm>
        </p:spPr>
        <p:txBody>
          <a:bodyPr>
            <a:normAutofit/>
          </a:bodyPr>
          <a:lstStyle/>
          <a:p>
            <a:pPr>
              <a:lnSpc>
                <a:spcPct val="80000"/>
              </a:lnSpc>
            </a:pPr>
            <a:r>
              <a:rPr lang="es-ES" sz="3600" dirty="0" err="1" smtClean="0">
                <a:solidFill>
                  <a:schemeClr val="tx1">
                    <a:lumMod val="75000"/>
                    <a:lumOff val="25000"/>
                  </a:schemeClr>
                </a:solidFill>
              </a:rPr>
              <a:t>Imhotep</a:t>
            </a:r>
            <a:r>
              <a:rPr lang="es-ES" sz="3600" dirty="0" smtClean="0">
                <a:solidFill>
                  <a:schemeClr val="tx1">
                    <a:lumMod val="75000"/>
                    <a:lumOff val="25000"/>
                  </a:schemeClr>
                </a:solidFill>
              </a:rPr>
              <a:t> vs. </a:t>
            </a:r>
            <a:r>
              <a:rPr lang="es-ES" sz="3600" dirty="0" err="1" smtClean="0">
                <a:solidFill>
                  <a:schemeClr val="tx1">
                    <a:lumMod val="75000"/>
                    <a:lumOff val="25000"/>
                  </a:schemeClr>
                </a:solidFill>
              </a:rPr>
              <a:t>AdaptUI</a:t>
            </a:r>
            <a:endParaRPr lang="es-ES" sz="3600" dirty="0" smtClean="0">
              <a:solidFill>
                <a:schemeClr val="tx1">
                  <a:lumMod val="75000"/>
                  <a:lumOff val="25000"/>
                </a:schemeClr>
              </a:solidFill>
            </a:endParaRPr>
          </a:p>
          <a:p>
            <a:pPr lvl="1">
              <a:lnSpc>
                <a:spcPct val="80000"/>
              </a:lnSpc>
            </a:pPr>
            <a:r>
              <a:rPr lang="es-ES" dirty="0" smtClean="0">
                <a:solidFill>
                  <a:schemeClr val="tx1">
                    <a:lumMod val="75000"/>
                    <a:lumOff val="25000"/>
                  </a:schemeClr>
                </a:solidFill>
              </a:rPr>
              <a:t>Cuantitativamente</a:t>
            </a:r>
          </a:p>
          <a:p>
            <a:pPr lvl="1">
              <a:lnSpc>
                <a:spcPct val="80000"/>
              </a:lnSpc>
            </a:pPr>
            <a:r>
              <a:rPr lang="es-ES" dirty="0" smtClean="0">
                <a:solidFill>
                  <a:schemeClr val="tx1">
                    <a:lumMod val="75000"/>
                    <a:lumOff val="25000"/>
                  </a:schemeClr>
                </a:solidFill>
              </a:rPr>
              <a:t>Cualitativamente</a:t>
            </a:r>
            <a:endParaRPr lang="es-ES" dirty="0">
              <a:solidFill>
                <a:schemeClr val="tx1">
                  <a:lumMod val="75000"/>
                  <a:lumOff val="25000"/>
                </a:schemeClr>
              </a:solidFill>
            </a:endParaRPr>
          </a:p>
          <a:p>
            <a:pPr>
              <a:lnSpc>
                <a:spcPct val="80000"/>
              </a:lnSpc>
            </a:pPr>
            <a:r>
              <a:rPr lang="es-ES" dirty="0" smtClean="0">
                <a:solidFill>
                  <a:schemeClr val="tx1">
                    <a:lumMod val="75000"/>
                    <a:lumOff val="25000"/>
                  </a:schemeClr>
                </a:solidFill>
              </a:rPr>
              <a:t>Rendimiento </a:t>
            </a:r>
            <a:r>
              <a:rPr lang="es-ES" dirty="0" err="1" smtClean="0">
                <a:solidFill>
                  <a:schemeClr val="tx1">
                    <a:lumMod val="75000"/>
                    <a:lumOff val="25000"/>
                  </a:schemeClr>
                </a:solidFill>
              </a:rPr>
              <a:t>AdaptUI</a:t>
            </a:r>
            <a:endParaRPr lang="es-ES" dirty="0" smtClean="0">
              <a:solidFill>
                <a:schemeClr val="tx1">
                  <a:lumMod val="75000"/>
                  <a:lumOff val="25000"/>
                </a:schemeClr>
              </a:solidFill>
            </a:endParaRPr>
          </a:p>
          <a:p>
            <a:pPr lvl="1">
              <a:lnSpc>
                <a:spcPct val="80000"/>
              </a:lnSpc>
            </a:pPr>
            <a:r>
              <a:rPr lang="es-ES" i="1" dirty="0" smtClean="0">
                <a:solidFill>
                  <a:schemeClr val="tx1">
                    <a:lumMod val="75000"/>
                    <a:lumOff val="25000"/>
                  </a:schemeClr>
                </a:solidFill>
              </a:rPr>
              <a:t>Pellet4Android</a:t>
            </a:r>
          </a:p>
          <a:p>
            <a:pPr>
              <a:lnSpc>
                <a:spcPct val="80000"/>
              </a:lnSpc>
            </a:pPr>
            <a:r>
              <a:rPr lang="es-ES" dirty="0" smtClean="0">
                <a:solidFill>
                  <a:schemeClr val="tx1">
                    <a:lumMod val="75000"/>
                    <a:lumOff val="25000"/>
                  </a:schemeClr>
                </a:solidFill>
              </a:rPr>
              <a:t>Encuesta a usuarios y desarrolladores</a:t>
            </a:r>
          </a:p>
        </p:txBody>
      </p:sp>
    </p:spTree>
    <p:extLst>
      <p:ext uri="{BB962C8B-B14F-4D97-AF65-F5344CB8AC3E}">
        <p14:creationId xmlns:p14="http://schemas.microsoft.com/office/powerpoint/2010/main" val="36189064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Índice</a:t>
            </a:r>
            <a:endParaRPr lang="es-ES" b="1" dirty="0">
              <a:solidFill>
                <a:schemeClr val="tx1">
                  <a:lumMod val="75000"/>
                  <a:lumOff val="25000"/>
                </a:schemeClr>
              </a:solidFill>
            </a:endParaRPr>
          </a:p>
        </p:txBody>
      </p:sp>
      <p:sp>
        <p:nvSpPr>
          <p:cNvPr id="3" name="2 Marcador de contenido"/>
          <p:cNvSpPr>
            <a:spLocks noGrp="1"/>
          </p:cNvSpPr>
          <p:nvPr>
            <p:ph idx="1"/>
          </p:nvPr>
        </p:nvSpPr>
        <p:spPr/>
        <p:txBody>
          <a:bodyPr>
            <a:normAutofit/>
          </a:bodyPr>
          <a:lstStyle/>
          <a:p>
            <a:pPr marL="514350" indent="-514350">
              <a:buFont typeface="+mj-lt"/>
              <a:buAutoNum type="arabicPeriod"/>
            </a:pPr>
            <a:r>
              <a:rPr lang="es-ES" dirty="0" smtClean="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Modelado de entidades en entornos dinámicos</a:t>
            </a:r>
          </a:p>
          <a:p>
            <a:pPr marL="514350" indent="-514350">
              <a:buFont typeface="+mj-lt"/>
              <a:buAutoNum type="arabicPeriod"/>
            </a:pPr>
            <a:r>
              <a:rPr lang="es-ES" dirty="0" smtClean="0">
                <a:solidFill>
                  <a:schemeClr val="bg1">
                    <a:lumMod val="65000"/>
                  </a:schemeClr>
                </a:solidFill>
              </a:rPr>
              <a:t>Plataforma semántica para móvil</a:t>
            </a:r>
          </a:p>
          <a:p>
            <a:pPr marL="514350" indent="-514350">
              <a:buFont typeface="+mj-lt"/>
              <a:buAutoNum type="arabicPeriod"/>
            </a:pPr>
            <a:r>
              <a:rPr lang="es-ES" dirty="0" smtClean="0">
                <a:solidFill>
                  <a:schemeClr val="bg1">
                    <a:lumMod val="65000"/>
                  </a:schemeClr>
                </a:solidFill>
              </a:rPr>
              <a:t>Evaluación</a:t>
            </a:r>
            <a:endParaRPr lang="es-ES" dirty="0">
              <a:solidFill>
                <a:schemeClr val="bg1">
                  <a:lumMod val="65000"/>
                </a:schemeClr>
              </a:solidFill>
            </a:endParaRPr>
          </a:p>
          <a:p>
            <a:pPr marL="514350" indent="-514350">
              <a:buFont typeface="+mj-lt"/>
              <a:buAutoNum type="arabicPeriod"/>
            </a:pPr>
            <a:r>
              <a:rPr lang="es-ES" dirty="0"/>
              <a:t>Conclusiones</a:t>
            </a: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91</a:t>
            </a:fld>
            <a:endParaRPr lang="es-ES"/>
          </a:p>
        </p:txBody>
      </p:sp>
      <p:sp>
        <p:nvSpPr>
          <p:cNvPr id="5" name="4 Rectángulo redondeado"/>
          <p:cNvSpPr/>
          <p:nvPr/>
        </p:nvSpPr>
        <p:spPr>
          <a:xfrm>
            <a:off x="8705498" y="188640"/>
            <a:ext cx="438503"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879804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92</a:t>
            </a:fld>
            <a:endParaRPr lang="es-ES"/>
          </a:p>
        </p:txBody>
      </p:sp>
      <p:sp>
        <p:nvSpPr>
          <p:cNvPr id="5" name="4 Marcador de contenido"/>
          <p:cNvSpPr>
            <a:spLocks noGrp="1"/>
          </p:cNvSpPr>
          <p:nvPr>
            <p:ph idx="1"/>
          </p:nvPr>
        </p:nvSpPr>
        <p:spPr>
          <a:xfrm>
            <a:off x="457200" y="1340768"/>
            <a:ext cx="8229600" cy="5184576"/>
          </a:xfrm>
        </p:spPr>
        <p:txBody>
          <a:bodyPr>
            <a:normAutofit/>
          </a:bodyPr>
          <a:lstStyle/>
          <a:p>
            <a:pPr algn="ctr">
              <a:lnSpc>
                <a:spcPct val="60000"/>
              </a:lnSpc>
              <a:buNone/>
            </a:pPr>
            <a:r>
              <a:rPr lang="es-ES" sz="3100" dirty="0" smtClean="0">
                <a:solidFill>
                  <a:schemeClr val="tx1">
                    <a:lumMod val="75000"/>
                    <a:lumOff val="25000"/>
                  </a:schemeClr>
                </a:solidFill>
              </a:rPr>
              <a:t>Contribuciones científicas</a:t>
            </a:r>
          </a:p>
          <a:p>
            <a:pPr algn="ctr">
              <a:lnSpc>
                <a:spcPct val="60000"/>
              </a:lnSpc>
              <a:buNone/>
            </a:pPr>
            <a:endParaRPr lang="es-ES" sz="3100" dirty="0" smtClean="0">
              <a:solidFill>
                <a:schemeClr val="tx1">
                  <a:lumMod val="75000"/>
                  <a:lumOff val="25000"/>
                </a:schemeClr>
              </a:solidFill>
            </a:endParaRPr>
          </a:p>
          <a:p>
            <a:pPr algn="ctr">
              <a:lnSpc>
                <a:spcPct val="60000"/>
              </a:lnSpc>
              <a:buNone/>
            </a:pPr>
            <a:r>
              <a:rPr lang="es-ES" sz="3100" dirty="0" smtClean="0">
                <a:solidFill>
                  <a:schemeClr val="tx1">
                    <a:lumMod val="75000"/>
                    <a:lumOff val="25000"/>
                  </a:schemeClr>
                </a:solidFill>
              </a:rPr>
              <a:t>Contribución 1</a:t>
            </a:r>
          </a:p>
          <a:p>
            <a:pPr>
              <a:lnSpc>
                <a:spcPct val="60000"/>
              </a:lnSpc>
            </a:pPr>
            <a:endParaRPr lang="es-ES" sz="3100" dirty="0">
              <a:solidFill>
                <a:schemeClr val="tx1">
                  <a:lumMod val="75000"/>
                  <a:lumOff val="25000"/>
                </a:schemeClr>
              </a:solidFill>
            </a:endParaRPr>
          </a:p>
          <a:p>
            <a:pPr>
              <a:lnSpc>
                <a:spcPct val="90000"/>
              </a:lnSpc>
            </a:pPr>
            <a:r>
              <a:rPr lang="es-ES" sz="2800" dirty="0">
                <a:solidFill>
                  <a:schemeClr val="tx1">
                    <a:lumMod val="75000"/>
                    <a:lumOff val="25000"/>
                  </a:schemeClr>
                </a:solidFill>
              </a:rPr>
              <a:t>Ontología que modela al usuario, contexto y dispositivo, así como la adaptación de la interfaz de usuario </a:t>
            </a:r>
            <a:r>
              <a:rPr lang="es-ES" sz="2800" dirty="0" smtClean="0">
                <a:solidFill>
                  <a:schemeClr val="tx1">
                    <a:lumMod val="75000"/>
                    <a:lumOff val="25000"/>
                  </a:schemeClr>
                </a:solidFill>
              </a:rPr>
              <a:t>correspondiente</a:t>
            </a:r>
          </a:p>
          <a:p>
            <a:pPr lvl="1">
              <a:lnSpc>
                <a:spcPct val="90000"/>
              </a:lnSpc>
            </a:pPr>
            <a:r>
              <a:rPr lang="es-ES" sz="2400" dirty="0" smtClean="0">
                <a:solidFill>
                  <a:schemeClr val="tx1">
                    <a:lumMod val="75000"/>
                    <a:lumOff val="25000"/>
                  </a:schemeClr>
                </a:solidFill>
              </a:rPr>
              <a:t>Permitiendo </a:t>
            </a:r>
            <a:r>
              <a:rPr lang="es-ES" sz="2400" dirty="0">
                <a:solidFill>
                  <a:schemeClr val="tx1">
                    <a:lumMod val="75000"/>
                    <a:lumOff val="25000"/>
                  </a:schemeClr>
                </a:solidFill>
              </a:rPr>
              <a:t>la inclusión de reglas de adaptación para gobernar el proceso</a:t>
            </a:r>
          </a:p>
          <a:p>
            <a:pPr lvl="1"/>
            <a:r>
              <a:rPr lang="es-ES" sz="2400" dirty="0">
                <a:solidFill>
                  <a:schemeClr val="tx1">
                    <a:lumMod val="75000"/>
                    <a:lumOff val="25000"/>
                  </a:schemeClr>
                </a:solidFill>
              </a:rPr>
              <a:t>Evitando la declaración explícita de capacidades fisiológicas del </a:t>
            </a:r>
            <a:r>
              <a:rPr lang="es-ES" sz="2400" dirty="0" smtClean="0">
                <a:solidFill>
                  <a:schemeClr val="tx1">
                    <a:lumMod val="75000"/>
                    <a:lumOff val="25000"/>
                  </a:schemeClr>
                </a:solidFill>
              </a:rPr>
              <a:t>usuario</a:t>
            </a:r>
          </a:p>
        </p:txBody>
      </p:sp>
      <p:sp>
        <p:nvSpPr>
          <p:cNvPr id="6" name="4 Rectángulo redondeado"/>
          <p:cNvSpPr/>
          <p:nvPr/>
        </p:nvSpPr>
        <p:spPr>
          <a:xfrm>
            <a:off x="8705498" y="188640"/>
            <a:ext cx="45719"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26478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93</a:t>
            </a:fld>
            <a:endParaRPr lang="es-ES"/>
          </a:p>
        </p:txBody>
      </p:sp>
      <p:sp>
        <p:nvSpPr>
          <p:cNvPr id="6" name="4 Rectángulo redondeado"/>
          <p:cNvSpPr/>
          <p:nvPr/>
        </p:nvSpPr>
        <p:spPr>
          <a:xfrm>
            <a:off x="8705498" y="188640"/>
            <a:ext cx="11497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4 Marcador de contenido"/>
          <p:cNvSpPr txBox="1">
            <a:spLocks/>
          </p:cNvSpPr>
          <p:nvPr/>
        </p:nvSpPr>
        <p:spPr>
          <a:xfrm>
            <a:off x="457200" y="1340768"/>
            <a:ext cx="8229600"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60000"/>
              </a:lnSpc>
              <a:buFont typeface="Arial" pitchFamily="34" charset="0"/>
              <a:buNone/>
            </a:pPr>
            <a:r>
              <a:rPr lang="es-ES" sz="3100" dirty="0" smtClean="0">
                <a:solidFill>
                  <a:schemeClr val="tx1">
                    <a:lumMod val="75000"/>
                    <a:lumOff val="25000"/>
                  </a:schemeClr>
                </a:solidFill>
              </a:rPr>
              <a:t>Contribuciones científicas</a:t>
            </a:r>
          </a:p>
          <a:p>
            <a:pPr algn="ctr">
              <a:lnSpc>
                <a:spcPct val="60000"/>
              </a:lnSpc>
              <a:buFont typeface="Arial" pitchFamily="34" charset="0"/>
              <a:buNone/>
            </a:pPr>
            <a:endParaRPr lang="es-ES" sz="3100" dirty="0" smtClean="0">
              <a:solidFill>
                <a:schemeClr val="tx1">
                  <a:lumMod val="75000"/>
                  <a:lumOff val="25000"/>
                </a:schemeClr>
              </a:solidFill>
            </a:endParaRPr>
          </a:p>
          <a:p>
            <a:pPr algn="ctr">
              <a:lnSpc>
                <a:spcPct val="60000"/>
              </a:lnSpc>
              <a:buFont typeface="Arial" pitchFamily="34" charset="0"/>
              <a:buNone/>
            </a:pPr>
            <a:r>
              <a:rPr lang="es-ES" sz="3100" dirty="0" smtClean="0">
                <a:solidFill>
                  <a:schemeClr val="tx1">
                    <a:lumMod val="75000"/>
                    <a:lumOff val="25000"/>
                  </a:schemeClr>
                </a:solidFill>
              </a:rPr>
              <a:t>Contribución 2</a:t>
            </a:r>
          </a:p>
          <a:p>
            <a:pPr>
              <a:lnSpc>
                <a:spcPct val="60000"/>
              </a:lnSpc>
            </a:pPr>
            <a:endParaRPr lang="es-ES" sz="3100" dirty="0" smtClean="0">
              <a:solidFill>
                <a:schemeClr val="tx1">
                  <a:lumMod val="75000"/>
                  <a:lumOff val="25000"/>
                </a:schemeClr>
              </a:solidFill>
            </a:endParaRPr>
          </a:p>
          <a:p>
            <a:pPr>
              <a:lnSpc>
                <a:spcPct val="90000"/>
              </a:lnSpc>
            </a:pPr>
            <a:r>
              <a:rPr lang="es-ES" sz="2800" dirty="0">
                <a:solidFill>
                  <a:schemeClr val="tx1">
                    <a:lumMod val="75000"/>
                    <a:lumOff val="25000"/>
                  </a:schemeClr>
                </a:solidFill>
              </a:rPr>
              <a:t>Plataforma de adaptación dinámica semántica para </a:t>
            </a:r>
            <a:r>
              <a:rPr lang="es-ES" sz="2800" dirty="0" smtClean="0">
                <a:solidFill>
                  <a:schemeClr val="tx1">
                    <a:lumMod val="75000"/>
                    <a:lumOff val="25000"/>
                  </a:schemeClr>
                </a:solidFill>
              </a:rPr>
              <a:t>móviles</a:t>
            </a:r>
            <a:endParaRPr lang="es-ES" sz="2400" dirty="0" smtClean="0">
              <a:solidFill>
                <a:schemeClr val="tx1">
                  <a:lumMod val="75000"/>
                  <a:lumOff val="25000"/>
                </a:schemeClr>
              </a:solidFill>
            </a:endParaRPr>
          </a:p>
          <a:p>
            <a:pPr lvl="1">
              <a:lnSpc>
                <a:spcPct val="80000"/>
              </a:lnSpc>
            </a:pPr>
            <a:r>
              <a:rPr lang="es-ES" sz="2400" dirty="0" smtClean="0">
                <a:solidFill>
                  <a:schemeClr val="tx1">
                    <a:lumMod val="75000"/>
                    <a:lumOff val="25000"/>
                  </a:schemeClr>
                </a:solidFill>
              </a:rPr>
              <a:t>Gestiona de forma semántica el conocimiento del dominio referente a Usuario, Contexto y Dispositivo</a:t>
            </a:r>
          </a:p>
          <a:p>
            <a:pPr lvl="1">
              <a:lnSpc>
                <a:spcPct val="80000"/>
              </a:lnSpc>
            </a:pPr>
            <a:r>
              <a:rPr lang="es-ES" sz="2400" dirty="0" smtClean="0">
                <a:solidFill>
                  <a:schemeClr val="tx1">
                    <a:lumMod val="75000"/>
                    <a:lumOff val="25000"/>
                  </a:schemeClr>
                </a:solidFill>
              </a:rPr>
              <a:t>Adapta dinámicamente la interfaz de usuario </a:t>
            </a:r>
            <a:r>
              <a:rPr lang="es-ES" sz="2400" i="1" dirty="0" err="1" smtClean="0">
                <a:solidFill>
                  <a:schemeClr val="tx1">
                    <a:lumMod val="75000"/>
                    <a:lumOff val="25000"/>
                  </a:schemeClr>
                </a:solidFill>
              </a:rPr>
              <a:t>on-the-fly</a:t>
            </a:r>
            <a:endParaRPr lang="es-ES" sz="2400" i="1" dirty="0" smtClean="0">
              <a:solidFill>
                <a:schemeClr val="tx1">
                  <a:lumMod val="75000"/>
                  <a:lumOff val="25000"/>
                </a:schemeClr>
              </a:solidFill>
            </a:endParaRPr>
          </a:p>
          <a:p>
            <a:pPr lvl="1">
              <a:lnSpc>
                <a:spcPct val="80000"/>
              </a:lnSpc>
            </a:pPr>
            <a:r>
              <a:rPr lang="es-ES" sz="2400" dirty="0" smtClean="0">
                <a:solidFill>
                  <a:schemeClr val="tx1">
                    <a:lumMod val="75000"/>
                    <a:lumOff val="25000"/>
                  </a:schemeClr>
                </a:solidFill>
              </a:rPr>
              <a:t>No depende de servicios externos, funcionando 100% en local en el dispositivo</a:t>
            </a:r>
          </a:p>
          <a:p>
            <a:pPr lvl="1">
              <a:lnSpc>
                <a:spcPct val="80000"/>
              </a:lnSpc>
            </a:pPr>
            <a:r>
              <a:rPr lang="es-ES" sz="2400" dirty="0" smtClean="0">
                <a:solidFill>
                  <a:schemeClr val="tx1">
                    <a:lumMod val="75000"/>
                    <a:lumOff val="25000"/>
                  </a:schemeClr>
                </a:solidFill>
              </a:rPr>
              <a:t>Refinamiento de la adaptación</a:t>
            </a:r>
            <a:endParaRPr lang="es-ES" sz="2400" dirty="0">
              <a:solidFill>
                <a:schemeClr val="tx1">
                  <a:lumMod val="75000"/>
                  <a:lumOff val="25000"/>
                </a:schemeClr>
              </a:solidFill>
            </a:endParaRPr>
          </a:p>
          <a:p>
            <a:pPr>
              <a:lnSpc>
                <a:spcPct val="60000"/>
              </a:lnSpc>
            </a:pPr>
            <a:endParaRPr lang="es-ES" sz="3100" dirty="0" smtClean="0">
              <a:solidFill>
                <a:schemeClr val="tx1">
                  <a:lumMod val="75000"/>
                  <a:lumOff val="25000"/>
                </a:schemeClr>
              </a:solidFill>
            </a:endParaRPr>
          </a:p>
        </p:txBody>
      </p:sp>
    </p:spTree>
    <p:extLst>
      <p:ext uri="{BB962C8B-B14F-4D97-AF65-F5344CB8AC3E}">
        <p14:creationId xmlns:p14="http://schemas.microsoft.com/office/powerpoint/2010/main" val="7745704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94</a:t>
            </a:fld>
            <a:endParaRPr lang="es-ES"/>
          </a:p>
        </p:txBody>
      </p:sp>
      <p:sp>
        <p:nvSpPr>
          <p:cNvPr id="5" name="4 Marcador de contenido"/>
          <p:cNvSpPr>
            <a:spLocks noGrp="1"/>
          </p:cNvSpPr>
          <p:nvPr>
            <p:ph idx="1"/>
          </p:nvPr>
        </p:nvSpPr>
        <p:spPr/>
        <p:txBody>
          <a:bodyPr>
            <a:normAutofit/>
          </a:bodyPr>
          <a:lstStyle/>
          <a:p>
            <a:pPr algn="ctr">
              <a:lnSpc>
                <a:spcPct val="60000"/>
              </a:lnSpc>
              <a:buNone/>
            </a:pPr>
            <a:r>
              <a:rPr lang="es-ES" sz="3100" dirty="0" smtClean="0">
                <a:solidFill>
                  <a:schemeClr val="tx1">
                    <a:lumMod val="75000"/>
                    <a:lumOff val="25000"/>
                  </a:schemeClr>
                </a:solidFill>
              </a:rPr>
              <a:t>Contribuciones técnicas</a:t>
            </a:r>
          </a:p>
          <a:p>
            <a:pPr marL="0" indent="0">
              <a:lnSpc>
                <a:spcPct val="60000"/>
              </a:lnSpc>
              <a:buNone/>
            </a:pPr>
            <a:endParaRPr lang="es-ES" sz="3100" dirty="0">
              <a:solidFill>
                <a:schemeClr val="tx1">
                  <a:lumMod val="75000"/>
                  <a:lumOff val="25000"/>
                </a:schemeClr>
              </a:solidFill>
            </a:endParaRPr>
          </a:p>
          <a:p>
            <a:pPr algn="just">
              <a:lnSpc>
                <a:spcPct val="90000"/>
              </a:lnSpc>
            </a:pPr>
            <a:r>
              <a:rPr lang="es-ES" sz="2800" dirty="0">
                <a:solidFill>
                  <a:schemeClr val="tx1">
                    <a:lumMod val="75000"/>
                    <a:lumOff val="25000"/>
                  </a:schemeClr>
                </a:solidFill>
              </a:rPr>
              <a:t>Motor de razonamiento </a:t>
            </a:r>
            <a:r>
              <a:rPr lang="es-ES" sz="2800" i="1" dirty="0" smtClean="0">
                <a:solidFill>
                  <a:schemeClr val="tx1">
                    <a:lumMod val="75000"/>
                    <a:lumOff val="25000"/>
                  </a:schemeClr>
                </a:solidFill>
              </a:rPr>
              <a:t>Pelle4Android</a:t>
            </a:r>
            <a:r>
              <a:rPr lang="es-ES" sz="2800" i="1" baseline="30000" dirty="0" smtClean="0">
                <a:solidFill>
                  <a:schemeClr val="tx1">
                    <a:lumMod val="75000"/>
                    <a:lumOff val="25000"/>
                  </a:schemeClr>
                </a:solidFill>
              </a:rPr>
              <a:t>4</a:t>
            </a:r>
            <a:endParaRPr lang="es-ES" sz="2800" i="1" baseline="30000" dirty="0">
              <a:solidFill>
                <a:schemeClr val="tx1">
                  <a:lumMod val="75000"/>
                  <a:lumOff val="25000"/>
                </a:schemeClr>
              </a:solidFill>
            </a:endParaRPr>
          </a:p>
          <a:p>
            <a:pPr lvl="1">
              <a:lnSpc>
                <a:spcPct val="80000"/>
              </a:lnSpc>
            </a:pPr>
            <a:r>
              <a:rPr lang="es-ES" sz="2400" dirty="0" smtClean="0">
                <a:solidFill>
                  <a:schemeClr val="tx1">
                    <a:lumMod val="75000"/>
                    <a:lumOff val="25000"/>
                  </a:schemeClr>
                </a:solidFill>
              </a:rPr>
              <a:t>Port completo de Pellet para Java</a:t>
            </a:r>
          </a:p>
          <a:p>
            <a:pPr lvl="1">
              <a:lnSpc>
                <a:spcPct val="80000"/>
              </a:lnSpc>
            </a:pPr>
            <a:r>
              <a:rPr lang="es-ES" sz="2400" dirty="0" smtClean="0">
                <a:solidFill>
                  <a:schemeClr val="tx1">
                    <a:lumMod val="75000"/>
                    <a:lumOff val="25000"/>
                  </a:schemeClr>
                </a:solidFill>
              </a:rPr>
              <a:t>Permite </a:t>
            </a:r>
            <a:r>
              <a:rPr lang="es-ES" sz="2400" dirty="0">
                <a:solidFill>
                  <a:schemeClr val="tx1">
                    <a:lumMod val="75000"/>
                    <a:lumOff val="25000"/>
                  </a:schemeClr>
                </a:solidFill>
              </a:rPr>
              <a:t>el uso de </a:t>
            </a:r>
            <a:r>
              <a:rPr lang="es-ES" sz="2400" dirty="0" smtClean="0">
                <a:solidFill>
                  <a:schemeClr val="tx1">
                    <a:lumMod val="75000"/>
                    <a:lumOff val="25000"/>
                  </a:schemeClr>
                </a:solidFill>
              </a:rPr>
              <a:t>conocimiento representado de forma semántica </a:t>
            </a:r>
          </a:p>
          <a:p>
            <a:pPr lvl="1">
              <a:lnSpc>
                <a:spcPct val="80000"/>
              </a:lnSpc>
            </a:pPr>
            <a:r>
              <a:rPr lang="es-ES" sz="2400" dirty="0" smtClean="0">
                <a:solidFill>
                  <a:schemeClr val="tx1">
                    <a:lumMod val="75000"/>
                    <a:lumOff val="25000"/>
                  </a:schemeClr>
                </a:solidFill>
              </a:rPr>
              <a:t>Razonamiento </a:t>
            </a:r>
            <a:r>
              <a:rPr lang="es-ES" sz="2400" dirty="0">
                <a:solidFill>
                  <a:schemeClr val="tx1">
                    <a:lumMod val="75000"/>
                    <a:lumOff val="25000"/>
                  </a:schemeClr>
                </a:solidFill>
              </a:rPr>
              <a:t>compatible con reglas SWRL en Android</a:t>
            </a:r>
          </a:p>
        </p:txBody>
      </p:sp>
      <p:sp>
        <p:nvSpPr>
          <p:cNvPr id="6" name="4 Rectángulo redondeado"/>
          <p:cNvSpPr/>
          <p:nvPr/>
        </p:nvSpPr>
        <p:spPr>
          <a:xfrm>
            <a:off x="8705498" y="188640"/>
            <a:ext cx="114974"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4 Marcador de pie de página"/>
          <p:cNvSpPr>
            <a:spLocks noGrp="1"/>
          </p:cNvSpPr>
          <p:nvPr>
            <p:ph type="ftr" sz="quarter" idx="11"/>
          </p:nvPr>
        </p:nvSpPr>
        <p:spPr>
          <a:xfrm>
            <a:off x="0" y="6525344"/>
            <a:ext cx="4752528" cy="365125"/>
          </a:xfrm>
        </p:spPr>
        <p:txBody>
          <a:bodyPr vert="horz" lIns="91440" tIns="45720" rIns="91440" bIns="45720" rtlCol="0" anchor="ctr"/>
          <a:lstStyle/>
          <a:p>
            <a:pPr algn="l"/>
            <a:r>
              <a:rPr lang="es-ES" sz="1600" baseline="30000" dirty="0" smtClean="0"/>
              <a:t>4 </a:t>
            </a:r>
            <a:r>
              <a:rPr lang="es-ES" sz="1600" dirty="0" smtClean="0">
                <a:hlinkClick r:id="rId3"/>
              </a:rPr>
              <a:t>https</a:t>
            </a:r>
            <a:r>
              <a:rPr lang="es-ES" sz="1600" dirty="0">
                <a:hlinkClick r:id="rId3"/>
              </a:rPr>
              <a:t>://github.com/edlectrico/Pellet4Android</a:t>
            </a:r>
            <a:r>
              <a:rPr lang="es-ES" sz="1600" dirty="0" smtClean="0">
                <a:hlinkClick r:id="rId3"/>
              </a:rPr>
              <a:t>/</a:t>
            </a:r>
            <a:endParaRPr lang="es-ES" sz="1600" dirty="0" smtClean="0"/>
          </a:p>
        </p:txBody>
      </p:sp>
    </p:spTree>
    <p:extLst>
      <p:ext uri="{BB962C8B-B14F-4D97-AF65-F5344CB8AC3E}">
        <p14:creationId xmlns:p14="http://schemas.microsoft.com/office/powerpoint/2010/main" val="34859592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solidFill>
                  <a:schemeClr val="tx1">
                    <a:lumMod val="75000"/>
                    <a:lumOff val="25000"/>
                  </a:schemeClr>
                </a:solidFill>
              </a:rPr>
              <a:t>Conclusiones</a:t>
            </a:r>
            <a:endParaRPr lang="es-ES" b="1" dirty="0">
              <a:solidFill>
                <a:schemeClr val="tx1">
                  <a:lumMod val="75000"/>
                  <a:lumOff val="25000"/>
                </a:schemeClr>
              </a:solidFill>
            </a:endParaRPr>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95</a:t>
            </a:fld>
            <a:endParaRPr lang="es-ES"/>
          </a:p>
        </p:txBody>
      </p:sp>
      <p:sp>
        <p:nvSpPr>
          <p:cNvPr id="5" name="4 Marcador de contenido"/>
          <p:cNvSpPr>
            <a:spLocks noGrp="1"/>
          </p:cNvSpPr>
          <p:nvPr>
            <p:ph idx="1"/>
          </p:nvPr>
        </p:nvSpPr>
        <p:spPr/>
        <p:txBody>
          <a:bodyPr>
            <a:normAutofit/>
          </a:bodyPr>
          <a:lstStyle/>
          <a:p>
            <a:pPr algn="ctr">
              <a:lnSpc>
                <a:spcPct val="60000"/>
              </a:lnSpc>
              <a:buNone/>
            </a:pPr>
            <a:r>
              <a:rPr lang="es-ES" sz="3100" dirty="0" smtClean="0">
                <a:solidFill>
                  <a:schemeClr val="tx1">
                    <a:lumMod val="75000"/>
                    <a:lumOff val="25000"/>
                  </a:schemeClr>
                </a:solidFill>
              </a:rPr>
              <a:t>Diseminación científica</a:t>
            </a:r>
          </a:p>
          <a:p>
            <a:pPr algn="ctr">
              <a:lnSpc>
                <a:spcPct val="60000"/>
              </a:lnSpc>
              <a:buNone/>
            </a:pPr>
            <a:endParaRPr lang="es-ES" sz="3100" dirty="0">
              <a:solidFill>
                <a:schemeClr val="tx1">
                  <a:lumMod val="75000"/>
                  <a:lumOff val="25000"/>
                </a:schemeClr>
              </a:solidFill>
            </a:endParaRPr>
          </a:p>
          <a:p>
            <a:pPr>
              <a:lnSpc>
                <a:spcPct val="80000"/>
              </a:lnSpc>
            </a:pPr>
            <a:r>
              <a:rPr lang="es-ES" sz="2800" dirty="0">
                <a:solidFill>
                  <a:schemeClr val="tx1">
                    <a:lumMod val="75000"/>
                    <a:lumOff val="25000"/>
                  </a:schemeClr>
                </a:solidFill>
              </a:rPr>
              <a:t>5 publicaciones en revistas </a:t>
            </a:r>
            <a:r>
              <a:rPr lang="es-ES" sz="2800" dirty="0" smtClean="0">
                <a:solidFill>
                  <a:schemeClr val="tx1">
                    <a:lumMod val="75000"/>
                    <a:lumOff val="25000"/>
                  </a:schemeClr>
                </a:solidFill>
              </a:rPr>
              <a:t>JCR</a:t>
            </a:r>
            <a:endParaRPr lang="es-ES" sz="2800" dirty="0">
              <a:solidFill>
                <a:schemeClr val="tx1">
                  <a:lumMod val="75000"/>
                  <a:lumOff val="25000"/>
                </a:schemeClr>
              </a:solidFill>
            </a:endParaRPr>
          </a:p>
          <a:p>
            <a:pPr>
              <a:lnSpc>
                <a:spcPct val="80000"/>
              </a:lnSpc>
            </a:pPr>
            <a:r>
              <a:rPr lang="es-ES" sz="2800" dirty="0">
                <a:solidFill>
                  <a:schemeClr val="tx1">
                    <a:lumMod val="75000"/>
                    <a:lumOff val="25000"/>
                  </a:schemeClr>
                </a:solidFill>
              </a:rPr>
              <a:t>4 publicaciones en congresos relacionados con el AAL y </a:t>
            </a:r>
            <a:r>
              <a:rPr lang="es-ES" sz="2800" dirty="0" smtClean="0">
                <a:solidFill>
                  <a:schemeClr val="tx1">
                    <a:lumMod val="75000"/>
                    <a:lumOff val="25000"/>
                  </a:schemeClr>
                </a:solidFill>
              </a:rPr>
              <a:t>HCI</a:t>
            </a:r>
          </a:p>
          <a:p>
            <a:pPr>
              <a:lnSpc>
                <a:spcPct val="80000"/>
              </a:lnSpc>
            </a:pPr>
            <a:r>
              <a:rPr lang="es-ES" sz="2800" dirty="0" smtClean="0">
                <a:solidFill>
                  <a:schemeClr val="tx1">
                    <a:lumMod val="75000"/>
                    <a:lumOff val="25000"/>
                  </a:schemeClr>
                </a:solidFill>
              </a:rPr>
              <a:t>Premio Vía Inteligente 2012 por </a:t>
            </a:r>
            <a:r>
              <a:rPr lang="es-ES" sz="2800" i="1" dirty="0" err="1" smtClean="0">
                <a:solidFill>
                  <a:schemeClr val="tx1">
                    <a:lumMod val="75000"/>
                    <a:lumOff val="25000"/>
                  </a:schemeClr>
                </a:solidFill>
              </a:rPr>
              <a:t>AssistedCity</a:t>
            </a:r>
            <a:endParaRPr lang="es-ES" sz="2800" i="1" dirty="0">
              <a:solidFill>
                <a:schemeClr val="tx1">
                  <a:lumMod val="75000"/>
                  <a:lumOff val="25000"/>
                </a:schemeClr>
              </a:solidFill>
            </a:endParaRPr>
          </a:p>
          <a:p>
            <a:pPr>
              <a:lnSpc>
                <a:spcPct val="60000"/>
              </a:lnSpc>
            </a:pPr>
            <a:endParaRPr lang="es-ES" sz="3100" dirty="0">
              <a:solidFill>
                <a:schemeClr val="tx1">
                  <a:lumMod val="75000"/>
                  <a:lumOff val="25000"/>
                </a:schemeClr>
              </a:solidFill>
            </a:endParaRPr>
          </a:p>
        </p:txBody>
      </p:sp>
      <p:sp>
        <p:nvSpPr>
          <p:cNvPr id="6" name="4 Rectángulo redondeado"/>
          <p:cNvSpPr/>
          <p:nvPr/>
        </p:nvSpPr>
        <p:spPr>
          <a:xfrm>
            <a:off x="8705498" y="188640"/>
            <a:ext cx="258990"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203299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vert="horz" lIns="91440" tIns="45720" rIns="91440" bIns="45720" rtlCol="0" anchor="ctr">
            <a:normAutofit/>
          </a:bodyPr>
          <a:lstStyle/>
          <a:p>
            <a:r>
              <a:rPr lang="es-ES" b="1" dirty="0">
                <a:solidFill>
                  <a:schemeClr val="tx1">
                    <a:lumMod val="75000"/>
                    <a:lumOff val="25000"/>
                  </a:schemeClr>
                </a:solidFill>
              </a:rPr>
              <a:t>Trabajo Futuro</a:t>
            </a:r>
          </a:p>
        </p:txBody>
      </p:sp>
      <p:sp>
        <p:nvSpPr>
          <p:cNvPr id="3" name="2 Marcador de contenido"/>
          <p:cNvSpPr>
            <a:spLocks noGrp="1"/>
          </p:cNvSpPr>
          <p:nvPr>
            <p:ph idx="1"/>
          </p:nvPr>
        </p:nvSpPr>
        <p:spPr/>
        <p:txBody>
          <a:bodyPr>
            <a:normAutofit lnSpcReduction="10000"/>
          </a:bodyPr>
          <a:lstStyle/>
          <a:p>
            <a:r>
              <a:rPr lang="es-ES" dirty="0" smtClean="0"/>
              <a:t>Reglas auto-adaptativas</a:t>
            </a:r>
          </a:p>
          <a:p>
            <a:r>
              <a:rPr lang="es-ES" dirty="0" smtClean="0"/>
              <a:t>Evaluación más profunda de </a:t>
            </a:r>
            <a:r>
              <a:rPr lang="es-ES" i="1" dirty="0" smtClean="0"/>
              <a:t>Pellet4Android</a:t>
            </a:r>
          </a:p>
          <a:p>
            <a:pPr lvl="1"/>
            <a:r>
              <a:rPr lang="es-ES" dirty="0" smtClean="0"/>
              <a:t>Más casos de prueba</a:t>
            </a:r>
          </a:p>
          <a:p>
            <a:pPr lvl="1"/>
            <a:r>
              <a:rPr lang="es-ES" i="1" dirty="0" err="1" smtClean="0"/>
              <a:t>Datasets</a:t>
            </a:r>
            <a:r>
              <a:rPr lang="es-ES" dirty="0" smtClean="0"/>
              <a:t> específicos</a:t>
            </a:r>
          </a:p>
          <a:p>
            <a:r>
              <a:rPr lang="es-ES" dirty="0" smtClean="0"/>
              <a:t>Usuarios con discapacidades </a:t>
            </a:r>
          </a:p>
          <a:p>
            <a:r>
              <a:rPr lang="es-ES" dirty="0" smtClean="0"/>
              <a:t>Métricas de usabilidad en la capa de modelado</a:t>
            </a:r>
          </a:p>
          <a:p>
            <a:r>
              <a:rPr lang="es-ES" dirty="0" smtClean="0"/>
              <a:t>Multiplataforma o </a:t>
            </a:r>
            <a:r>
              <a:rPr lang="es-ES" i="1" dirty="0" err="1" smtClean="0"/>
              <a:t>cloud</a:t>
            </a:r>
            <a:endParaRPr lang="es-ES" i="1" dirty="0"/>
          </a:p>
          <a:p>
            <a:pPr lvl="1"/>
            <a:r>
              <a:rPr lang="es-ES" dirty="0" smtClean="0"/>
              <a:t>Ventajas y desventajas</a:t>
            </a:r>
            <a:endParaRPr lang="es-ES" dirty="0"/>
          </a:p>
        </p:txBody>
      </p:sp>
      <p:sp>
        <p:nvSpPr>
          <p:cNvPr id="4" name="3 Marcador de número de diapositiva"/>
          <p:cNvSpPr>
            <a:spLocks noGrp="1"/>
          </p:cNvSpPr>
          <p:nvPr>
            <p:ph type="sldNum" sz="quarter" idx="12"/>
          </p:nvPr>
        </p:nvSpPr>
        <p:spPr/>
        <p:txBody>
          <a:bodyPr/>
          <a:lstStyle/>
          <a:p>
            <a:fld id="{47DCDCB1-8EF3-4BF1-94E4-65B56A7817A6}" type="slidenum">
              <a:rPr lang="es-ES" smtClean="0"/>
              <a:pPr/>
              <a:t>96</a:t>
            </a:fld>
            <a:endParaRPr lang="es-ES"/>
          </a:p>
        </p:txBody>
      </p:sp>
      <p:sp>
        <p:nvSpPr>
          <p:cNvPr id="5" name="4 Rectángulo redondeado"/>
          <p:cNvSpPr/>
          <p:nvPr/>
        </p:nvSpPr>
        <p:spPr>
          <a:xfrm>
            <a:off x="8705498" y="188640"/>
            <a:ext cx="438502" cy="69872"/>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665854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24913</TotalTime>
  <Words>13112</Words>
  <Application>Microsoft Office PowerPoint</Application>
  <PresentationFormat>On-screen Show (4:3)</PresentationFormat>
  <Paragraphs>1290</Paragraphs>
  <Slides>96</Slides>
  <Notes>96</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96</vt:i4>
      </vt:variant>
    </vt:vector>
  </HeadingPairs>
  <TitlesOfParts>
    <vt:vector size="100" baseType="lpstr">
      <vt:lpstr>Arial</vt:lpstr>
      <vt:lpstr>Calibri</vt:lpstr>
      <vt:lpstr>Wingdings</vt:lpstr>
      <vt:lpstr>Tema de Office</vt:lpstr>
      <vt:lpstr>Dynamic User Interface Adaptation Engine Through Semantic Modelling and Reasoning in Mobile Devices</vt:lpstr>
      <vt:lpstr>Índice</vt:lpstr>
      <vt:lpstr>Índice</vt:lpstr>
      <vt:lpstr>Introducción</vt:lpstr>
      <vt:lpstr>Introducción</vt:lpstr>
      <vt:lpstr>Introducción</vt:lpstr>
      <vt:lpstr>Introducción</vt:lpstr>
      <vt:lpstr>Introducción</vt:lpstr>
      <vt:lpstr>Introducción</vt:lpstr>
      <vt:lpstr>Participantes en el dominio</vt:lpstr>
      <vt:lpstr>Problema 1</vt:lpstr>
      <vt:lpstr>Problema 1</vt:lpstr>
      <vt:lpstr>Problema 1</vt:lpstr>
      <vt:lpstr>Problema 1</vt:lpstr>
      <vt:lpstr>Problema 2</vt:lpstr>
      <vt:lpstr>Hipótesis</vt:lpstr>
      <vt:lpstr>Objetivo de la tesis</vt:lpstr>
      <vt:lpstr>Índice</vt:lpstr>
      <vt:lpstr>Ontologías</vt:lpstr>
      <vt:lpstr>Modelado semántico</vt:lpstr>
      <vt:lpstr>Modelado semántico</vt:lpstr>
      <vt:lpstr>Modelado semántico: Usuario</vt:lpstr>
      <vt:lpstr>Modelado semántico: Usuario</vt:lpstr>
      <vt:lpstr>Modelado semántico: Usuario</vt:lpstr>
      <vt:lpstr>Modelado semántico: Usuario</vt:lpstr>
      <vt:lpstr>Modelado semántico: Usuario</vt:lpstr>
      <vt:lpstr>Modelado semántico: Usuario</vt:lpstr>
      <vt:lpstr>Modelado semántico: Usuario</vt:lpstr>
      <vt:lpstr>Modelado semántico: Usuario</vt:lpstr>
      <vt:lpstr>Modelado semántico: Usuario</vt:lpstr>
      <vt:lpstr>Modelado semántico</vt:lpstr>
      <vt:lpstr>Modelado semántico: Contexto</vt:lpstr>
      <vt:lpstr>Modelado semántico: Contexto</vt:lpstr>
      <vt:lpstr>Modelado semántico: Contexto</vt:lpstr>
      <vt:lpstr>Modelado semántico: Contexto</vt:lpstr>
      <vt:lpstr>Modelado semántico: Contexto</vt:lpstr>
      <vt:lpstr>Modelado semántico</vt:lpstr>
      <vt:lpstr>Modelado semántico: Dispositivo</vt:lpstr>
      <vt:lpstr>Modelado semántico: Dispositivo</vt:lpstr>
      <vt:lpstr>Modelado semántico</vt:lpstr>
      <vt:lpstr>Modelado semántico</vt:lpstr>
      <vt:lpstr>Modelado semántico: Reglas</vt:lpstr>
      <vt:lpstr>Modelado semántico: Reglas de pre-adaptación</vt:lpstr>
      <vt:lpstr>Modelado semántico: Representación de las reglas</vt:lpstr>
      <vt:lpstr>Modelado semántico: Reglas de pre-adaptación</vt:lpstr>
      <vt:lpstr>Modelado semántico: Reglas</vt:lpstr>
      <vt:lpstr>Modelado semántico: Reglas de adaptación</vt:lpstr>
      <vt:lpstr>Modelado semántico: Reglas</vt:lpstr>
      <vt:lpstr>Modelado semántico: Reglas de post-adaptación</vt:lpstr>
      <vt:lpstr>Índice</vt:lpstr>
      <vt:lpstr>Plataforma semántica: AdaptUI</vt:lpstr>
      <vt:lpstr>Plataforma semántica: AdaptUI</vt:lpstr>
      <vt:lpstr>Plataforma semántica: Modelado</vt:lpstr>
      <vt:lpstr>Plataforma semántica: Modelado</vt:lpstr>
      <vt:lpstr>Plataforma semántica: Modelado</vt:lpstr>
      <vt:lpstr>Plataforma semántica: Adaptación</vt:lpstr>
      <vt:lpstr>Plataforma semántica: Adaptación</vt:lpstr>
      <vt:lpstr>Plataforma semántica: Métricas de usabilidad</vt:lpstr>
      <vt:lpstr>Plataforma semántica: Efectividad</vt:lpstr>
      <vt:lpstr>Plataforma semántica: Productividad</vt:lpstr>
      <vt:lpstr>Plataforma semántica: Aplicación</vt:lpstr>
      <vt:lpstr>Plataforma semántica: Resumen</vt:lpstr>
      <vt:lpstr>Índice</vt:lpstr>
      <vt:lpstr>Evaluación</vt:lpstr>
      <vt:lpstr>Evaluación: Cuantitativa</vt:lpstr>
      <vt:lpstr>Evaluación: Cuantitativa</vt:lpstr>
      <vt:lpstr>Evaluación: Cuantitativa</vt:lpstr>
      <vt:lpstr>Evaluación: Cuantitativa</vt:lpstr>
      <vt:lpstr>Evaluación: Cuantitativa</vt:lpstr>
      <vt:lpstr>Evaluación: Imhotep</vt:lpstr>
      <vt:lpstr>Evaluación: Imhotep</vt:lpstr>
      <vt:lpstr>Evaluación: Imhotep vs. AdaptUI</vt:lpstr>
      <vt:lpstr>Evaluación: Imhotep</vt:lpstr>
      <vt:lpstr>Evaluación: AdaptUI</vt:lpstr>
      <vt:lpstr>Evaluación: Imhotep</vt:lpstr>
      <vt:lpstr>Evaluación: Imhotep</vt:lpstr>
      <vt:lpstr>Evaluación: Encuesta a desarrolladores</vt:lpstr>
      <vt:lpstr>Evaluación: Encuesta a desarrolladores</vt:lpstr>
      <vt:lpstr>Evaluación: Encuesta a desarrolladores</vt:lpstr>
      <vt:lpstr>Evaluación: Encuesta a desarrolladores</vt:lpstr>
      <vt:lpstr>Evaluación: Encuesta a usuarios</vt:lpstr>
      <vt:lpstr>Evaluación: Encuesta a usuarios</vt:lpstr>
      <vt:lpstr>Evaluación: Encuesta a usuarios</vt:lpstr>
      <vt:lpstr>Evaluación: Encuesta a usuarios</vt:lpstr>
      <vt:lpstr>Evaluación: Encuesta a usuarios</vt:lpstr>
      <vt:lpstr>Evaluación: Encuesta a usuarios</vt:lpstr>
      <vt:lpstr>Evaluación: Encuesta a usuarios</vt:lpstr>
      <vt:lpstr>Evaluación: Conclusiones</vt:lpstr>
      <vt:lpstr>Evaluación: Conclusiones</vt:lpstr>
      <vt:lpstr>Evaluación: Conclusiones</vt:lpstr>
      <vt:lpstr>Índice</vt:lpstr>
      <vt:lpstr>Conclusiones</vt:lpstr>
      <vt:lpstr>Conclusiones</vt:lpstr>
      <vt:lpstr>Conclusiones</vt:lpstr>
      <vt:lpstr>Conclusiones</vt:lpstr>
      <vt:lpstr>Trabajo Futuro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More Reliable and Efficient Inteligents Environments: Uncertainty, Vagueness and Reasoning Distribution</dc:title>
  <dc:creator>Aitor</dc:creator>
  <cp:lastModifiedBy>edlectrico</cp:lastModifiedBy>
  <cp:revision>766</cp:revision>
  <dcterms:created xsi:type="dcterms:W3CDTF">2013-06-01T13:58:55Z</dcterms:created>
  <dcterms:modified xsi:type="dcterms:W3CDTF">2015-03-09T07:53:14Z</dcterms:modified>
</cp:coreProperties>
</file>